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5"/>
  </p:notesMasterIdLst>
  <p:sldIdLst>
    <p:sldId id="365" r:id="rId2"/>
    <p:sldId id="369" r:id="rId3"/>
    <p:sldId id="375" r:id="rId4"/>
    <p:sldId id="367" r:id="rId5"/>
    <p:sldId id="362" r:id="rId6"/>
    <p:sldId id="363" r:id="rId7"/>
    <p:sldId id="364" r:id="rId8"/>
    <p:sldId id="368" r:id="rId9"/>
    <p:sldId id="370" r:id="rId10"/>
    <p:sldId id="350" r:id="rId11"/>
    <p:sldId id="351" r:id="rId12"/>
    <p:sldId id="376" r:id="rId13"/>
    <p:sldId id="377" r:id="rId14"/>
    <p:sldId id="378" r:id="rId15"/>
    <p:sldId id="331" r:id="rId16"/>
    <p:sldId id="304" r:id="rId17"/>
    <p:sldId id="340" r:id="rId18"/>
    <p:sldId id="348" r:id="rId19"/>
    <p:sldId id="341" r:id="rId20"/>
    <p:sldId id="323" r:id="rId21"/>
    <p:sldId id="372" r:id="rId22"/>
    <p:sldId id="374" r:id="rId23"/>
    <p:sldId id="373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AF2"/>
    <a:srgbClr val="282362"/>
    <a:srgbClr val="FDEFB7"/>
    <a:srgbClr val="FFFFFF"/>
    <a:srgbClr val="DAF4FD"/>
    <a:srgbClr val="5461A6"/>
    <a:srgbClr val="8E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0" autoAdjust="0"/>
    <p:restoredTop sz="91075"/>
  </p:normalViewPr>
  <p:slideViewPr>
    <p:cSldViewPr snapToGrid="0" showGuides="1">
      <p:cViewPr varScale="1">
        <p:scale>
          <a:sx n="149" d="100"/>
          <a:sy n="149" d="100"/>
        </p:scale>
        <p:origin x="468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B28B07-3125-4C0D-942F-E8321C5D84CD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CD1685-ADEF-41EB-A0CD-C0A6D2C5FC9F}">
      <dgm:prSet phldrT="[Text]"/>
      <dgm:spPr/>
      <dgm:t>
        <a:bodyPr/>
        <a:lstStyle/>
        <a:p>
          <a:r>
            <a:rPr lang="en-US" dirty="0" smtClean="0"/>
            <a:t>0</a:t>
          </a:r>
          <a:endParaRPr lang="en-US" dirty="0"/>
        </a:p>
      </dgm:t>
    </dgm:pt>
    <dgm:pt modelId="{4BFAD2C1-6AF2-41EF-806F-716420CEA68D}" type="parTrans" cxnId="{66673BFA-D59E-4B92-82FA-D9E6EFB77DED}">
      <dgm:prSet/>
      <dgm:spPr/>
      <dgm:t>
        <a:bodyPr/>
        <a:lstStyle/>
        <a:p>
          <a:endParaRPr lang="en-US"/>
        </a:p>
      </dgm:t>
    </dgm:pt>
    <dgm:pt modelId="{F8F80AA6-B9C2-46F5-88C1-4D55118D14D6}" type="sibTrans" cxnId="{66673BFA-D59E-4B92-82FA-D9E6EFB77DED}">
      <dgm:prSet/>
      <dgm:spPr/>
      <dgm:t>
        <a:bodyPr/>
        <a:lstStyle/>
        <a:p>
          <a:endParaRPr lang="en-US"/>
        </a:p>
      </dgm:t>
    </dgm:pt>
    <dgm:pt modelId="{158C6CDB-5045-48FD-BDFD-D6F53B156657}">
      <dgm:prSet phldrT="[Text]"/>
      <dgm:spPr/>
      <dgm:t>
        <a:bodyPr/>
        <a:lstStyle/>
        <a:p>
          <a:r>
            <a:rPr lang="en-US" dirty="0" smtClean="0"/>
            <a:t>Pen &amp; Paper analytics, Ad-hoc processes</a:t>
          </a:r>
          <a:endParaRPr lang="en-US" dirty="0"/>
        </a:p>
      </dgm:t>
    </dgm:pt>
    <dgm:pt modelId="{266D80E4-EE1C-400E-81BD-099B19830751}" type="parTrans" cxnId="{38E90400-B421-40CD-9821-99F7AFA26437}">
      <dgm:prSet/>
      <dgm:spPr/>
      <dgm:t>
        <a:bodyPr/>
        <a:lstStyle/>
        <a:p>
          <a:endParaRPr lang="en-US"/>
        </a:p>
      </dgm:t>
    </dgm:pt>
    <dgm:pt modelId="{A7E6E1DF-E697-4DCD-BC52-DEEB31F0DD83}" type="sibTrans" cxnId="{38E90400-B421-40CD-9821-99F7AFA26437}">
      <dgm:prSet/>
      <dgm:spPr/>
      <dgm:t>
        <a:bodyPr/>
        <a:lstStyle/>
        <a:p>
          <a:endParaRPr lang="en-US"/>
        </a:p>
      </dgm:t>
    </dgm:pt>
    <dgm:pt modelId="{17E40839-6A52-4842-A770-F6B1050B8BF3}">
      <dgm:prSet phldrT="[Text]"/>
      <dgm:spPr/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614FD4B1-4D34-4AE0-87DD-297D6248F394}" type="parTrans" cxnId="{5C665720-197B-411C-89FF-CB1DAC66AA78}">
      <dgm:prSet/>
      <dgm:spPr/>
      <dgm:t>
        <a:bodyPr/>
        <a:lstStyle/>
        <a:p>
          <a:endParaRPr lang="en-US"/>
        </a:p>
      </dgm:t>
    </dgm:pt>
    <dgm:pt modelId="{382DD254-C9A4-4272-8CC0-F706F941D222}" type="sibTrans" cxnId="{5C665720-197B-411C-89FF-CB1DAC66AA78}">
      <dgm:prSet/>
      <dgm:spPr/>
      <dgm:t>
        <a:bodyPr/>
        <a:lstStyle/>
        <a:p>
          <a:endParaRPr lang="en-US"/>
        </a:p>
      </dgm:t>
    </dgm:pt>
    <dgm:pt modelId="{A8B9DD45-3555-41D7-8905-5C20CAF43C9E}">
      <dgm:prSet phldrT="[Text]"/>
      <dgm:spPr/>
      <dgm:t>
        <a:bodyPr/>
        <a:lstStyle/>
        <a:p>
          <a:r>
            <a:rPr lang="en-US" dirty="0" smtClean="0"/>
            <a:t>Automated acquisition</a:t>
          </a:r>
          <a:endParaRPr lang="en-US" dirty="0"/>
        </a:p>
      </dgm:t>
    </dgm:pt>
    <dgm:pt modelId="{26C4D4CC-9482-4001-9480-294B7B681AA7}" type="parTrans" cxnId="{6AFAC10B-3DBB-4A96-B722-825264DCDADA}">
      <dgm:prSet/>
      <dgm:spPr/>
      <dgm:t>
        <a:bodyPr/>
        <a:lstStyle/>
        <a:p>
          <a:endParaRPr lang="en-US"/>
        </a:p>
      </dgm:t>
    </dgm:pt>
    <dgm:pt modelId="{4F76E5DA-EE8E-4A09-BAAC-59E260F56E93}" type="sibTrans" cxnId="{6AFAC10B-3DBB-4A96-B722-825264DCDADA}">
      <dgm:prSet/>
      <dgm:spPr/>
      <dgm:t>
        <a:bodyPr/>
        <a:lstStyle/>
        <a:p>
          <a:endParaRPr lang="en-US"/>
        </a:p>
      </dgm:t>
    </dgm:pt>
    <dgm:pt modelId="{5B686B49-FD8D-4A98-9456-DCBD52661BBD}">
      <dgm:prSet phldrT="[Text]"/>
      <dgm:spPr/>
      <dgm:t>
        <a:bodyPr/>
        <a:lstStyle/>
        <a:p>
          <a:r>
            <a:rPr lang="en-US" dirty="0" smtClean="0"/>
            <a:t>Data Storage, tools</a:t>
          </a:r>
          <a:endParaRPr lang="en-US" dirty="0"/>
        </a:p>
      </dgm:t>
    </dgm:pt>
    <dgm:pt modelId="{140289AE-CC9E-452E-86EE-05087B4B0611}" type="parTrans" cxnId="{9EA03CB3-404B-4A2E-8729-D3404D295EDB}">
      <dgm:prSet/>
      <dgm:spPr/>
      <dgm:t>
        <a:bodyPr/>
        <a:lstStyle/>
        <a:p>
          <a:endParaRPr lang="en-US"/>
        </a:p>
      </dgm:t>
    </dgm:pt>
    <dgm:pt modelId="{B5C1AD8C-65D0-40DC-AE86-51467860A1F5}" type="sibTrans" cxnId="{9EA03CB3-404B-4A2E-8729-D3404D295EDB}">
      <dgm:prSet/>
      <dgm:spPr/>
      <dgm:t>
        <a:bodyPr/>
        <a:lstStyle/>
        <a:p>
          <a:endParaRPr lang="en-US"/>
        </a:p>
      </dgm:t>
    </dgm:pt>
    <dgm:pt modelId="{A2A98786-0827-4D4E-8818-1FEF8E2BE332}">
      <dgm:prSet phldrT="[Text]"/>
      <dgm:spPr/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EC9AFA06-BF29-4FD1-B27D-C5813739BD10}" type="parTrans" cxnId="{C9D371B0-8071-4B24-BD6E-8D33974AE1A9}">
      <dgm:prSet/>
      <dgm:spPr/>
      <dgm:t>
        <a:bodyPr/>
        <a:lstStyle/>
        <a:p>
          <a:endParaRPr lang="en-US"/>
        </a:p>
      </dgm:t>
    </dgm:pt>
    <dgm:pt modelId="{0DAC56DD-B4BE-4559-B717-8887F1739092}" type="sibTrans" cxnId="{C9D371B0-8071-4B24-BD6E-8D33974AE1A9}">
      <dgm:prSet/>
      <dgm:spPr/>
      <dgm:t>
        <a:bodyPr/>
        <a:lstStyle/>
        <a:p>
          <a:endParaRPr lang="en-US"/>
        </a:p>
      </dgm:t>
    </dgm:pt>
    <dgm:pt modelId="{DF02B82C-4D54-4525-8527-03E3AD280CC9}">
      <dgm:prSet phldrT="[Text]"/>
      <dgm:spPr/>
      <dgm:t>
        <a:bodyPr/>
        <a:lstStyle/>
        <a:p>
          <a:r>
            <a:rPr lang="en-US" dirty="0" smtClean="0"/>
            <a:t>Annotated, meta-data</a:t>
          </a:r>
          <a:endParaRPr lang="en-US" dirty="0"/>
        </a:p>
      </dgm:t>
    </dgm:pt>
    <dgm:pt modelId="{A95DB461-7902-4B0F-A230-30BB37D82411}" type="parTrans" cxnId="{8263E8C9-39FC-4CD2-A41F-D4A3816BC354}">
      <dgm:prSet/>
      <dgm:spPr/>
      <dgm:t>
        <a:bodyPr/>
        <a:lstStyle/>
        <a:p>
          <a:endParaRPr lang="en-US"/>
        </a:p>
      </dgm:t>
    </dgm:pt>
    <dgm:pt modelId="{EB8DA319-287A-4F3C-97BE-D1C17876DD09}" type="sibTrans" cxnId="{8263E8C9-39FC-4CD2-A41F-D4A3816BC354}">
      <dgm:prSet/>
      <dgm:spPr/>
      <dgm:t>
        <a:bodyPr/>
        <a:lstStyle/>
        <a:p>
          <a:endParaRPr lang="en-US"/>
        </a:p>
      </dgm:t>
    </dgm:pt>
    <dgm:pt modelId="{932E3D3D-4017-496D-901C-87E7A9904C24}">
      <dgm:prSet phldrT="[Text]"/>
      <dgm:spPr/>
      <dgm:t>
        <a:bodyPr/>
        <a:lstStyle/>
        <a:p>
          <a:r>
            <a:rPr lang="en-US" dirty="0" smtClean="0"/>
            <a:t>Data sharing, data management </a:t>
          </a:r>
          <a:endParaRPr lang="en-US" dirty="0"/>
        </a:p>
      </dgm:t>
    </dgm:pt>
    <dgm:pt modelId="{EACEE10C-ADBF-4467-A324-1D8B555A0F4C}" type="parTrans" cxnId="{EF7CFBE4-4F72-4C00-88E1-19EF6F37585D}">
      <dgm:prSet/>
      <dgm:spPr/>
      <dgm:t>
        <a:bodyPr/>
        <a:lstStyle/>
        <a:p>
          <a:endParaRPr lang="en-US"/>
        </a:p>
      </dgm:t>
    </dgm:pt>
    <dgm:pt modelId="{211CC8BB-5E74-4EB0-BCDC-11E2B3764ADB}" type="sibTrans" cxnId="{EF7CFBE4-4F72-4C00-88E1-19EF6F37585D}">
      <dgm:prSet/>
      <dgm:spPr/>
      <dgm:t>
        <a:bodyPr/>
        <a:lstStyle/>
        <a:p>
          <a:endParaRPr lang="en-US"/>
        </a:p>
      </dgm:t>
    </dgm:pt>
    <dgm:pt modelId="{4614A569-8148-4B7E-8940-178F373F63C0}">
      <dgm:prSet phldrT="[Text]"/>
      <dgm:spPr/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370EB8FC-B0B6-4127-82E7-A0C87C6CE190}" type="parTrans" cxnId="{33661967-836B-4130-9302-09EA450C5CCA}">
      <dgm:prSet/>
      <dgm:spPr/>
      <dgm:t>
        <a:bodyPr/>
        <a:lstStyle/>
        <a:p>
          <a:endParaRPr lang="en-US"/>
        </a:p>
      </dgm:t>
    </dgm:pt>
    <dgm:pt modelId="{986672BF-FAB1-4004-ACBC-2231CC235555}" type="sibTrans" cxnId="{33661967-836B-4130-9302-09EA450C5CCA}">
      <dgm:prSet/>
      <dgm:spPr/>
      <dgm:t>
        <a:bodyPr/>
        <a:lstStyle/>
        <a:p>
          <a:endParaRPr lang="en-US"/>
        </a:p>
      </dgm:t>
    </dgm:pt>
    <dgm:pt modelId="{E9770D30-8390-4768-A6EF-83C348DC1D3C}">
      <dgm:prSet phldrT="[Text]"/>
      <dgm:spPr/>
      <dgm:t>
        <a:bodyPr/>
        <a:lstStyle/>
        <a:p>
          <a:r>
            <a:rPr lang="en-US" dirty="0" smtClean="0"/>
            <a:t>Reusable, combinable</a:t>
          </a:r>
          <a:endParaRPr lang="en-US" dirty="0"/>
        </a:p>
      </dgm:t>
    </dgm:pt>
    <dgm:pt modelId="{088CB324-0368-4403-A03F-B39216241F38}" type="parTrans" cxnId="{A9F19C49-B030-4078-8291-2815EDA17315}">
      <dgm:prSet/>
      <dgm:spPr/>
      <dgm:t>
        <a:bodyPr/>
        <a:lstStyle/>
        <a:p>
          <a:endParaRPr lang="en-US"/>
        </a:p>
      </dgm:t>
    </dgm:pt>
    <dgm:pt modelId="{D45CC7A0-ECE6-4CBE-9C33-D5E2D2CB64BC}" type="sibTrans" cxnId="{A9F19C49-B030-4078-8291-2815EDA17315}">
      <dgm:prSet/>
      <dgm:spPr/>
      <dgm:t>
        <a:bodyPr/>
        <a:lstStyle/>
        <a:p>
          <a:endParaRPr lang="en-US"/>
        </a:p>
      </dgm:t>
    </dgm:pt>
    <dgm:pt modelId="{9B52B94F-2795-4AF2-8CCD-BBE6E530560A}">
      <dgm:prSet phldrT="[Text]"/>
      <dgm:spPr/>
      <dgm:t>
        <a:bodyPr/>
        <a:lstStyle/>
        <a:p>
          <a:r>
            <a:rPr lang="en-US" dirty="0" smtClean="0"/>
            <a:t>Reproducible, defined workflows</a:t>
          </a:r>
          <a:endParaRPr lang="en-US" dirty="0"/>
        </a:p>
      </dgm:t>
    </dgm:pt>
    <dgm:pt modelId="{BFC3B397-B19B-4E13-B551-61705ADE1106}" type="parTrans" cxnId="{3106BDC6-6087-43F7-B0D6-E6343C02390B}">
      <dgm:prSet/>
      <dgm:spPr/>
      <dgm:t>
        <a:bodyPr/>
        <a:lstStyle/>
        <a:p>
          <a:endParaRPr lang="en-US"/>
        </a:p>
      </dgm:t>
    </dgm:pt>
    <dgm:pt modelId="{D3CF6EA2-1BC8-489E-A8C3-DBE8A23CF294}" type="sibTrans" cxnId="{3106BDC6-6087-43F7-B0D6-E6343C02390B}">
      <dgm:prSet/>
      <dgm:spPr/>
      <dgm:t>
        <a:bodyPr/>
        <a:lstStyle/>
        <a:p>
          <a:endParaRPr lang="en-US"/>
        </a:p>
      </dgm:t>
    </dgm:pt>
    <dgm:pt modelId="{7693A3C6-7A72-41A2-8095-EC79BB23208D}">
      <dgm:prSet phldrT="[Text]"/>
      <dgm:spPr/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875A69E1-CA17-42BF-9917-57D3C52B7763}" type="parTrans" cxnId="{E9A55074-F59E-47F3-A858-27BAE6F1B004}">
      <dgm:prSet/>
      <dgm:spPr/>
      <dgm:t>
        <a:bodyPr/>
        <a:lstStyle/>
        <a:p>
          <a:endParaRPr lang="en-US"/>
        </a:p>
      </dgm:t>
    </dgm:pt>
    <dgm:pt modelId="{45BDE54F-C094-4E88-A5C9-B7A9C86EF2BA}" type="sibTrans" cxnId="{E9A55074-F59E-47F3-A858-27BAE6F1B004}">
      <dgm:prSet/>
      <dgm:spPr/>
      <dgm:t>
        <a:bodyPr/>
        <a:lstStyle/>
        <a:p>
          <a:endParaRPr lang="en-US"/>
        </a:p>
      </dgm:t>
    </dgm:pt>
    <dgm:pt modelId="{51E9B37C-2F40-4C27-AC8B-AE7600F7B583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75C2FEE6-6510-4128-8EE8-23AA84BE0381}" type="parTrans" cxnId="{AC470AE5-7DAC-483C-8D19-7E3ECB51AF03}">
      <dgm:prSet/>
      <dgm:spPr/>
      <dgm:t>
        <a:bodyPr/>
        <a:lstStyle/>
        <a:p>
          <a:endParaRPr lang="en-US"/>
        </a:p>
      </dgm:t>
    </dgm:pt>
    <dgm:pt modelId="{F64C03F8-2F00-4D70-8058-88BCA9B78700}" type="sibTrans" cxnId="{AC470AE5-7DAC-483C-8D19-7E3ECB51AF03}">
      <dgm:prSet/>
      <dgm:spPr/>
      <dgm:t>
        <a:bodyPr/>
        <a:lstStyle/>
        <a:p>
          <a:endParaRPr lang="en-US"/>
        </a:p>
      </dgm:t>
    </dgm:pt>
    <dgm:pt modelId="{46B5AFC3-07C5-4183-B67D-4716F075E9E7}">
      <dgm:prSet phldrT="[Text]"/>
      <dgm:spPr/>
      <dgm:t>
        <a:bodyPr/>
        <a:lstStyle/>
        <a:p>
          <a:r>
            <a:rPr lang="en-US" dirty="0" smtClean="0"/>
            <a:t>Meta-research</a:t>
          </a:r>
          <a:endParaRPr lang="en-US" dirty="0"/>
        </a:p>
      </dgm:t>
    </dgm:pt>
    <dgm:pt modelId="{D7043C0B-B0F6-4A37-ADA5-7B5BCDCD2C2C}" type="parTrans" cxnId="{376D765B-B34A-4F44-95C2-70B98D5396F2}">
      <dgm:prSet/>
      <dgm:spPr/>
      <dgm:t>
        <a:bodyPr/>
        <a:lstStyle/>
        <a:p>
          <a:endParaRPr lang="en-US"/>
        </a:p>
      </dgm:t>
    </dgm:pt>
    <dgm:pt modelId="{434EED01-F46B-4ADF-BF09-D7C5A0584838}" type="sibTrans" cxnId="{376D765B-B34A-4F44-95C2-70B98D5396F2}">
      <dgm:prSet/>
      <dgm:spPr/>
      <dgm:t>
        <a:bodyPr/>
        <a:lstStyle/>
        <a:p>
          <a:endParaRPr lang="en-US"/>
        </a:p>
      </dgm:t>
    </dgm:pt>
    <dgm:pt modelId="{1640EA54-DB5B-441C-ABFD-BEF171475AB6}">
      <dgm:prSet phldrT="[Text]"/>
      <dgm:spPr/>
      <dgm:t>
        <a:bodyPr/>
        <a:lstStyle/>
        <a:p>
          <a:r>
            <a:rPr lang="en-US" dirty="0" smtClean="0"/>
            <a:t>No documentation</a:t>
          </a:r>
          <a:endParaRPr lang="en-US" dirty="0"/>
        </a:p>
      </dgm:t>
    </dgm:pt>
    <dgm:pt modelId="{438D7081-3E69-410E-8054-F220C3D2CACD}" type="parTrans" cxnId="{2ECE4CD2-E976-484B-A281-21725EF7ADCD}">
      <dgm:prSet/>
      <dgm:spPr/>
      <dgm:t>
        <a:bodyPr/>
        <a:lstStyle/>
        <a:p>
          <a:endParaRPr lang="en-US"/>
        </a:p>
      </dgm:t>
    </dgm:pt>
    <dgm:pt modelId="{A2FB9C18-B68A-4C31-B22F-88954737D961}" type="sibTrans" cxnId="{2ECE4CD2-E976-484B-A281-21725EF7ADCD}">
      <dgm:prSet/>
      <dgm:spPr/>
      <dgm:t>
        <a:bodyPr/>
        <a:lstStyle/>
        <a:p>
          <a:endParaRPr lang="en-US"/>
        </a:p>
      </dgm:t>
    </dgm:pt>
    <dgm:pt modelId="{AB7FA671-681D-4111-AA22-A7E03E2E4B2E}">
      <dgm:prSet phldrT="[Text]"/>
      <dgm:spPr/>
      <dgm:t>
        <a:bodyPr/>
        <a:lstStyle/>
        <a:p>
          <a:r>
            <a:rPr lang="en-US" dirty="0" smtClean="0"/>
            <a:t>Documented processes</a:t>
          </a:r>
          <a:endParaRPr lang="en-US" dirty="0"/>
        </a:p>
      </dgm:t>
    </dgm:pt>
    <dgm:pt modelId="{C84DC477-CD7C-4811-B6B3-E9BCC8827E1E}" type="parTrans" cxnId="{2441A273-CEAC-4711-9EB2-EDE64878342B}">
      <dgm:prSet/>
      <dgm:spPr/>
      <dgm:t>
        <a:bodyPr/>
        <a:lstStyle/>
        <a:p>
          <a:endParaRPr lang="en-US"/>
        </a:p>
      </dgm:t>
    </dgm:pt>
    <dgm:pt modelId="{3DA7BD72-0E8A-4A7B-946D-3A4581234DD6}" type="sibTrans" cxnId="{2441A273-CEAC-4711-9EB2-EDE64878342B}">
      <dgm:prSet/>
      <dgm:spPr/>
      <dgm:t>
        <a:bodyPr/>
        <a:lstStyle/>
        <a:p>
          <a:endParaRPr lang="en-US"/>
        </a:p>
      </dgm:t>
    </dgm:pt>
    <dgm:pt modelId="{CA3C6187-1798-493A-B7D4-5510FF46F1CB}">
      <dgm:prSet phldrT="[Text]"/>
      <dgm:spPr/>
      <dgm:t>
        <a:bodyPr/>
        <a:lstStyle/>
        <a:p>
          <a:r>
            <a:rPr lang="en-US" dirty="0" smtClean="0"/>
            <a:t>Process sharing, collaborative tools</a:t>
          </a:r>
          <a:endParaRPr lang="en-US" dirty="0"/>
        </a:p>
      </dgm:t>
    </dgm:pt>
    <dgm:pt modelId="{2241EFFE-2FC0-4E39-8149-63525757E77C}" type="parTrans" cxnId="{2448C928-2FE3-4B0F-AFA4-8BE3E76213CC}">
      <dgm:prSet/>
      <dgm:spPr/>
      <dgm:t>
        <a:bodyPr/>
        <a:lstStyle/>
        <a:p>
          <a:endParaRPr lang="en-US"/>
        </a:p>
      </dgm:t>
    </dgm:pt>
    <dgm:pt modelId="{8258D673-ABE7-470A-8150-94A77645C541}" type="sibTrans" cxnId="{2448C928-2FE3-4B0F-AFA4-8BE3E76213CC}">
      <dgm:prSet/>
      <dgm:spPr/>
      <dgm:t>
        <a:bodyPr/>
        <a:lstStyle/>
        <a:p>
          <a:endParaRPr lang="en-US"/>
        </a:p>
      </dgm:t>
    </dgm:pt>
    <dgm:pt modelId="{3F0E19CE-51F9-4F9C-A8F1-E6A245140F6D}">
      <dgm:prSet phldrT="[Text]"/>
      <dgm:spPr/>
      <dgm:t>
        <a:bodyPr/>
        <a:lstStyle/>
        <a:p>
          <a:r>
            <a:rPr lang="en-US" dirty="0" smtClean="0"/>
            <a:t>Global knowledge representation, federated</a:t>
          </a:r>
          <a:endParaRPr lang="en-US" dirty="0"/>
        </a:p>
      </dgm:t>
    </dgm:pt>
    <dgm:pt modelId="{A9E08D37-406A-4F00-AFBB-599CFE558CC3}" type="parTrans" cxnId="{87D44D21-2EE1-43E4-9235-3F6CA2920063}">
      <dgm:prSet/>
      <dgm:spPr/>
      <dgm:t>
        <a:bodyPr/>
        <a:lstStyle/>
        <a:p>
          <a:endParaRPr lang="en-US"/>
        </a:p>
      </dgm:t>
    </dgm:pt>
    <dgm:pt modelId="{5A490F53-528F-4DC7-9653-E0655D8C4959}" type="sibTrans" cxnId="{87D44D21-2EE1-43E4-9235-3F6CA2920063}">
      <dgm:prSet/>
      <dgm:spPr/>
      <dgm:t>
        <a:bodyPr/>
        <a:lstStyle/>
        <a:p>
          <a:endParaRPr lang="en-US"/>
        </a:p>
      </dgm:t>
    </dgm:pt>
    <dgm:pt modelId="{16A63E0D-7A81-479C-A97A-CF7AD0CC62F6}" type="pres">
      <dgm:prSet presAssocID="{F9B28B07-3125-4C0D-942F-E8321C5D84C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C7F1126-C6A6-4632-B288-24503EE6EC03}" type="pres">
      <dgm:prSet presAssocID="{7ECD1685-ADEF-41EB-A0CD-C0A6D2C5FC9F}" presName="composite" presStyleCnt="0"/>
      <dgm:spPr/>
    </dgm:pt>
    <dgm:pt modelId="{EECEB853-FCDA-49AF-82D1-EAA3CC389CD8}" type="pres">
      <dgm:prSet presAssocID="{7ECD1685-ADEF-41EB-A0CD-C0A6D2C5FC9F}" presName="parentText" presStyleLbl="align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BBEACC-F261-45DC-A195-13A0DF08276C}" type="pres">
      <dgm:prSet presAssocID="{7ECD1685-ADEF-41EB-A0CD-C0A6D2C5FC9F}" presName="descendantText" presStyleLbl="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32CEEB-F7F8-4D41-A70F-7FF1D72964E5}" type="pres">
      <dgm:prSet presAssocID="{F8F80AA6-B9C2-46F5-88C1-4D55118D14D6}" presName="sp" presStyleCnt="0"/>
      <dgm:spPr/>
    </dgm:pt>
    <dgm:pt modelId="{5611700A-A02A-4DC7-93B3-5DC1AC54E1A3}" type="pres">
      <dgm:prSet presAssocID="{17E40839-6A52-4842-A770-F6B1050B8BF3}" presName="composite" presStyleCnt="0"/>
      <dgm:spPr/>
    </dgm:pt>
    <dgm:pt modelId="{2F193C22-8198-41C1-AE1F-69665F938FDF}" type="pres">
      <dgm:prSet presAssocID="{17E40839-6A52-4842-A770-F6B1050B8BF3}" presName="parentText" presStyleLbl="align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00195A-1812-42D0-AC42-AE8712D65E12}" type="pres">
      <dgm:prSet presAssocID="{17E40839-6A52-4842-A770-F6B1050B8BF3}" presName="descendantText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6EA301-679E-4C56-8239-59B13E4686BB}" type="pres">
      <dgm:prSet presAssocID="{382DD254-C9A4-4272-8CC0-F706F941D222}" presName="sp" presStyleCnt="0"/>
      <dgm:spPr/>
    </dgm:pt>
    <dgm:pt modelId="{E8580450-F3DA-403A-B3C1-CE1EC9ED269D}" type="pres">
      <dgm:prSet presAssocID="{A2A98786-0827-4D4E-8818-1FEF8E2BE332}" presName="composite" presStyleCnt="0"/>
      <dgm:spPr/>
    </dgm:pt>
    <dgm:pt modelId="{61114998-F237-4C76-B9EC-A7BCE8AEE80B}" type="pres">
      <dgm:prSet presAssocID="{A2A98786-0827-4D4E-8818-1FEF8E2BE332}" presName="parentText" presStyleLbl="align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64E18E-295C-409D-BA88-79955653987E}" type="pres">
      <dgm:prSet presAssocID="{A2A98786-0827-4D4E-8818-1FEF8E2BE332}" presName="descendantText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0B1AC4-C035-4094-8B4E-42131B1A823A}" type="pres">
      <dgm:prSet presAssocID="{0DAC56DD-B4BE-4559-B717-8887F1739092}" presName="sp" presStyleCnt="0"/>
      <dgm:spPr/>
    </dgm:pt>
    <dgm:pt modelId="{EA52A4C1-9690-432B-A77A-3DC70CE7D0C8}" type="pres">
      <dgm:prSet presAssocID="{4614A569-8148-4B7E-8940-178F373F63C0}" presName="composite" presStyleCnt="0"/>
      <dgm:spPr/>
    </dgm:pt>
    <dgm:pt modelId="{FC000533-353B-4463-8073-2E7438774F9F}" type="pres">
      <dgm:prSet presAssocID="{4614A569-8148-4B7E-8940-178F373F63C0}" presName="parentText" presStyleLbl="align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FF1A60-8580-4D13-ACAE-8DA4D524CDEC}" type="pres">
      <dgm:prSet presAssocID="{4614A569-8148-4B7E-8940-178F373F63C0}" presName="descendantText" presStyleLbl="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995DE5-A6CB-4052-8E75-01E88492420F}" type="pres">
      <dgm:prSet presAssocID="{986672BF-FAB1-4004-ACBC-2231CC235555}" presName="sp" presStyleCnt="0"/>
      <dgm:spPr/>
    </dgm:pt>
    <dgm:pt modelId="{5463B4B0-E09E-40FE-89E1-BD7EFDC7C2F2}" type="pres">
      <dgm:prSet presAssocID="{7693A3C6-7A72-41A2-8095-EC79BB23208D}" presName="composite" presStyleCnt="0"/>
      <dgm:spPr/>
    </dgm:pt>
    <dgm:pt modelId="{7E6FB4B6-1FDA-4464-AE6E-4C67C069D925}" type="pres">
      <dgm:prSet presAssocID="{7693A3C6-7A72-41A2-8095-EC79BB23208D}" presName="parentText" presStyleLbl="align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8FA536-1B57-43AB-BB15-0A80C2006127}" type="pres">
      <dgm:prSet presAssocID="{7693A3C6-7A72-41A2-8095-EC79BB23208D}" presName="descendantText" presStyleLbl="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388508-6D8F-4D5A-8F7E-4DC9EF25538F}" type="pres">
      <dgm:prSet presAssocID="{45BDE54F-C094-4E88-A5C9-B7A9C86EF2BA}" presName="sp" presStyleCnt="0"/>
      <dgm:spPr/>
    </dgm:pt>
    <dgm:pt modelId="{3E17E33C-9FC4-4DFC-AF04-351AA9811959}" type="pres">
      <dgm:prSet presAssocID="{51E9B37C-2F40-4C27-AC8B-AE7600F7B583}" presName="composite" presStyleCnt="0"/>
      <dgm:spPr/>
    </dgm:pt>
    <dgm:pt modelId="{0D2948C5-9A8B-4352-A452-3C239A16C5EA}" type="pres">
      <dgm:prSet presAssocID="{51E9B37C-2F40-4C27-AC8B-AE7600F7B583}" presName="parentText" presStyleLbl="align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55C527-FB38-4D74-8968-4776AA0E844D}" type="pres">
      <dgm:prSet presAssocID="{51E9B37C-2F40-4C27-AC8B-AE7600F7B583}" presName="descendantText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E90400-B421-40CD-9821-99F7AFA26437}" srcId="{7ECD1685-ADEF-41EB-A0CD-C0A6D2C5FC9F}" destId="{158C6CDB-5045-48FD-BDFD-D6F53B156657}" srcOrd="0" destOrd="0" parTransId="{266D80E4-EE1C-400E-81BD-099B19830751}" sibTransId="{A7E6E1DF-E697-4DCD-BC52-DEEB31F0DD83}"/>
    <dgm:cxn modelId="{978B461C-0DC6-44CA-BD4E-198211DC8D85}" type="presOf" srcId="{F9B28B07-3125-4C0D-942F-E8321C5D84CD}" destId="{16A63E0D-7A81-479C-A97A-CF7AD0CC62F6}" srcOrd="0" destOrd="0" presId="urn:microsoft.com/office/officeart/2005/8/layout/chevron2"/>
    <dgm:cxn modelId="{C9D371B0-8071-4B24-BD6E-8D33974AE1A9}" srcId="{F9B28B07-3125-4C0D-942F-E8321C5D84CD}" destId="{A2A98786-0827-4D4E-8818-1FEF8E2BE332}" srcOrd="2" destOrd="0" parTransId="{EC9AFA06-BF29-4FD1-B27D-C5813739BD10}" sibTransId="{0DAC56DD-B4BE-4559-B717-8887F1739092}"/>
    <dgm:cxn modelId="{C265A8FD-EE15-4FBD-BD9A-7B191E1CF5D9}" type="presOf" srcId="{A2A98786-0827-4D4E-8818-1FEF8E2BE332}" destId="{61114998-F237-4C76-B9EC-A7BCE8AEE80B}" srcOrd="0" destOrd="0" presId="urn:microsoft.com/office/officeart/2005/8/layout/chevron2"/>
    <dgm:cxn modelId="{4616B44A-1398-4E6E-865F-58C7C5B81420}" type="presOf" srcId="{51E9B37C-2F40-4C27-AC8B-AE7600F7B583}" destId="{0D2948C5-9A8B-4352-A452-3C239A16C5EA}" srcOrd="0" destOrd="0" presId="urn:microsoft.com/office/officeart/2005/8/layout/chevron2"/>
    <dgm:cxn modelId="{6AFAC10B-3DBB-4A96-B722-825264DCDADA}" srcId="{17E40839-6A52-4842-A770-F6B1050B8BF3}" destId="{A8B9DD45-3555-41D7-8905-5C20CAF43C9E}" srcOrd="0" destOrd="0" parTransId="{26C4D4CC-9482-4001-9480-294B7B681AA7}" sibTransId="{4F76E5DA-EE8E-4A09-BAAC-59E260F56E93}"/>
    <dgm:cxn modelId="{F5ACBBFE-4ED4-460F-8A2B-FFC1EC8A546A}" type="presOf" srcId="{158C6CDB-5045-48FD-BDFD-D6F53B156657}" destId="{74BBEACC-F261-45DC-A195-13A0DF08276C}" srcOrd="0" destOrd="0" presId="urn:microsoft.com/office/officeart/2005/8/layout/chevron2"/>
    <dgm:cxn modelId="{C553CF68-12E0-430D-8D61-1BD6E266B5EE}" type="presOf" srcId="{932E3D3D-4017-496D-901C-87E7A9904C24}" destId="{FA64E18E-295C-409D-BA88-79955653987E}" srcOrd="0" destOrd="1" presId="urn:microsoft.com/office/officeart/2005/8/layout/chevron2"/>
    <dgm:cxn modelId="{2ECE4CD2-E976-484B-A281-21725EF7ADCD}" srcId="{7ECD1685-ADEF-41EB-A0CD-C0A6D2C5FC9F}" destId="{1640EA54-DB5B-441C-ABFD-BEF171475AB6}" srcOrd="1" destOrd="0" parTransId="{438D7081-3E69-410E-8054-F220C3D2CACD}" sibTransId="{A2FB9C18-B68A-4C31-B22F-88954737D961}"/>
    <dgm:cxn modelId="{376D765B-B34A-4F44-95C2-70B98D5396F2}" srcId="{51E9B37C-2F40-4C27-AC8B-AE7600F7B583}" destId="{46B5AFC3-07C5-4183-B67D-4716F075E9E7}" srcOrd="0" destOrd="0" parTransId="{D7043C0B-B0F6-4A37-ADA5-7B5BCDCD2C2C}" sibTransId="{434EED01-F46B-4ADF-BF09-D7C5A0584838}"/>
    <dgm:cxn modelId="{E3A7D5C7-CF3C-42A8-8F4E-1547C7D973E9}" type="presOf" srcId="{9B52B94F-2795-4AF2-8CCD-BBE6E530560A}" destId="{CDFF1A60-8580-4D13-ACAE-8DA4D524CDEC}" srcOrd="0" destOrd="0" presId="urn:microsoft.com/office/officeart/2005/8/layout/chevron2"/>
    <dgm:cxn modelId="{FCF09F47-C891-4AD4-B4FC-122BE6469141}" type="presOf" srcId="{4614A569-8148-4B7E-8940-178F373F63C0}" destId="{FC000533-353B-4463-8073-2E7438774F9F}" srcOrd="0" destOrd="0" presId="urn:microsoft.com/office/officeart/2005/8/layout/chevron2"/>
    <dgm:cxn modelId="{87D44D21-2EE1-43E4-9235-3F6CA2920063}" srcId="{51E9B37C-2F40-4C27-AC8B-AE7600F7B583}" destId="{3F0E19CE-51F9-4F9C-A8F1-E6A245140F6D}" srcOrd="1" destOrd="0" parTransId="{A9E08D37-406A-4F00-AFBB-599CFE558CC3}" sibTransId="{5A490F53-528F-4DC7-9653-E0655D8C4959}"/>
    <dgm:cxn modelId="{E9A55074-F59E-47F3-A858-27BAE6F1B004}" srcId="{F9B28B07-3125-4C0D-942F-E8321C5D84CD}" destId="{7693A3C6-7A72-41A2-8095-EC79BB23208D}" srcOrd="4" destOrd="0" parTransId="{875A69E1-CA17-42BF-9917-57D3C52B7763}" sibTransId="{45BDE54F-C094-4E88-A5C9-B7A9C86EF2BA}"/>
    <dgm:cxn modelId="{53CC0F8A-8742-4062-9560-268006D1D867}" type="presOf" srcId="{46B5AFC3-07C5-4183-B67D-4716F075E9E7}" destId="{DC55C527-FB38-4D74-8968-4776AA0E844D}" srcOrd="0" destOrd="0" presId="urn:microsoft.com/office/officeart/2005/8/layout/chevron2"/>
    <dgm:cxn modelId="{73641DC2-4887-41B4-B343-E91AD415A2E4}" type="presOf" srcId="{AB7FA671-681D-4111-AA22-A7E03E2E4B2E}" destId="{CDFF1A60-8580-4D13-ACAE-8DA4D524CDEC}" srcOrd="0" destOrd="1" presId="urn:microsoft.com/office/officeart/2005/8/layout/chevron2"/>
    <dgm:cxn modelId="{09E26C54-7B3F-4E28-B1C0-8E2F3BC2F5E8}" type="presOf" srcId="{7ECD1685-ADEF-41EB-A0CD-C0A6D2C5FC9F}" destId="{EECEB853-FCDA-49AF-82D1-EAA3CC389CD8}" srcOrd="0" destOrd="0" presId="urn:microsoft.com/office/officeart/2005/8/layout/chevron2"/>
    <dgm:cxn modelId="{BC23FF8E-D0A3-4819-AB2A-38FA484C8C5F}" type="presOf" srcId="{17E40839-6A52-4842-A770-F6B1050B8BF3}" destId="{2F193C22-8198-41C1-AE1F-69665F938FDF}" srcOrd="0" destOrd="0" presId="urn:microsoft.com/office/officeart/2005/8/layout/chevron2"/>
    <dgm:cxn modelId="{3106BDC6-6087-43F7-B0D6-E6343C02390B}" srcId="{4614A569-8148-4B7E-8940-178F373F63C0}" destId="{9B52B94F-2795-4AF2-8CCD-BBE6E530560A}" srcOrd="0" destOrd="0" parTransId="{BFC3B397-B19B-4E13-B551-61705ADE1106}" sibTransId="{D3CF6EA2-1BC8-489E-A8C3-DBE8A23CF294}"/>
    <dgm:cxn modelId="{33661967-836B-4130-9302-09EA450C5CCA}" srcId="{F9B28B07-3125-4C0D-942F-E8321C5D84CD}" destId="{4614A569-8148-4B7E-8940-178F373F63C0}" srcOrd="3" destOrd="0" parTransId="{370EB8FC-B0B6-4127-82E7-A0C87C6CE190}" sibTransId="{986672BF-FAB1-4004-ACBC-2231CC235555}"/>
    <dgm:cxn modelId="{CA86780F-2CE3-4F17-BB18-0EB97DF66ABA}" type="presOf" srcId="{E9770D30-8390-4768-A6EF-83C348DC1D3C}" destId="{A78FA536-1B57-43AB-BB15-0A80C2006127}" srcOrd="0" destOrd="0" presId="urn:microsoft.com/office/officeart/2005/8/layout/chevron2"/>
    <dgm:cxn modelId="{5C665720-197B-411C-89FF-CB1DAC66AA78}" srcId="{F9B28B07-3125-4C0D-942F-E8321C5D84CD}" destId="{17E40839-6A52-4842-A770-F6B1050B8BF3}" srcOrd="1" destOrd="0" parTransId="{614FD4B1-4D34-4AE0-87DD-297D6248F394}" sibTransId="{382DD254-C9A4-4272-8CC0-F706F941D222}"/>
    <dgm:cxn modelId="{63B8A61F-ADFD-4286-84C5-139A2296BB0C}" type="presOf" srcId="{DF02B82C-4D54-4525-8527-03E3AD280CC9}" destId="{FA64E18E-295C-409D-BA88-79955653987E}" srcOrd="0" destOrd="0" presId="urn:microsoft.com/office/officeart/2005/8/layout/chevron2"/>
    <dgm:cxn modelId="{4F59DF5C-DAC5-4AC0-B916-CBB94C39B372}" type="presOf" srcId="{3F0E19CE-51F9-4F9C-A8F1-E6A245140F6D}" destId="{DC55C527-FB38-4D74-8968-4776AA0E844D}" srcOrd="0" destOrd="1" presId="urn:microsoft.com/office/officeart/2005/8/layout/chevron2"/>
    <dgm:cxn modelId="{C2E52ADA-A8C8-4625-B320-6343C143A80F}" type="presOf" srcId="{1640EA54-DB5B-441C-ABFD-BEF171475AB6}" destId="{74BBEACC-F261-45DC-A195-13A0DF08276C}" srcOrd="0" destOrd="1" presId="urn:microsoft.com/office/officeart/2005/8/layout/chevron2"/>
    <dgm:cxn modelId="{9EA03CB3-404B-4A2E-8729-D3404D295EDB}" srcId="{17E40839-6A52-4842-A770-F6B1050B8BF3}" destId="{5B686B49-FD8D-4A98-9456-DCBD52661BBD}" srcOrd="1" destOrd="0" parTransId="{140289AE-CC9E-452E-86EE-05087B4B0611}" sibTransId="{B5C1AD8C-65D0-40DC-AE86-51467860A1F5}"/>
    <dgm:cxn modelId="{EF7CFBE4-4F72-4C00-88E1-19EF6F37585D}" srcId="{A2A98786-0827-4D4E-8818-1FEF8E2BE332}" destId="{932E3D3D-4017-496D-901C-87E7A9904C24}" srcOrd="1" destOrd="0" parTransId="{EACEE10C-ADBF-4467-A324-1D8B555A0F4C}" sibTransId="{211CC8BB-5E74-4EB0-BCDC-11E2B3764ADB}"/>
    <dgm:cxn modelId="{39C2D926-254A-4FB4-A3E7-FF46E9A1BF4E}" type="presOf" srcId="{A8B9DD45-3555-41D7-8905-5C20CAF43C9E}" destId="{7300195A-1812-42D0-AC42-AE8712D65E12}" srcOrd="0" destOrd="0" presId="urn:microsoft.com/office/officeart/2005/8/layout/chevron2"/>
    <dgm:cxn modelId="{8263E8C9-39FC-4CD2-A41F-D4A3816BC354}" srcId="{A2A98786-0827-4D4E-8818-1FEF8E2BE332}" destId="{DF02B82C-4D54-4525-8527-03E3AD280CC9}" srcOrd="0" destOrd="0" parTransId="{A95DB461-7902-4B0F-A230-30BB37D82411}" sibTransId="{EB8DA319-287A-4F3C-97BE-D1C17876DD09}"/>
    <dgm:cxn modelId="{A9F19C49-B030-4078-8291-2815EDA17315}" srcId="{7693A3C6-7A72-41A2-8095-EC79BB23208D}" destId="{E9770D30-8390-4768-A6EF-83C348DC1D3C}" srcOrd="0" destOrd="0" parTransId="{088CB324-0368-4403-A03F-B39216241F38}" sibTransId="{D45CC7A0-ECE6-4CBE-9C33-D5E2D2CB64BC}"/>
    <dgm:cxn modelId="{2448C928-2FE3-4B0F-AFA4-8BE3E76213CC}" srcId="{7693A3C6-7A72-41A2-8095-EC79BB23208D}" destId="{CA3C6187-1798-493A-B7D4-5510FF46F1CB}" srcOrd="1" destOrd="0" parTransId="{2241EFFE-2FC0-4E39-8149-63525757E77C}" sibTransId="{8258D673-ABE7-470A-8150-94A77645C541}"/>
    <dgm:cxn modelId="{AC470AE5-7DAC-483C-8D19-7E3ECB51AF03}" srcId="{F9B28B07-3125-4C0D-942F-E8321C5D84CD}" destId="{51E9B37C-2F40-4C27-AC8B-AE7600F7B583}" srcOrd="5" destOrd="0" parTransId="{75C2FEE6-6510-4128-8EE8-23AA84BE0381}" sibTransId="{F64C03F8-2F00-4D70-8058-88BCA9B78700}"/>
    <dgm:cxn modelId="{DD2F1071-AFDD-4E9B-9FEC-00682DF22F7F}" type="presOf" srcId="{CA3C6187-1798-493A-B7D4-5510FF46F1CB}" destId="{A78FA536-1B57-43AB-BB15-0A80C2006127}" srcOrd="0" destOrd="1" presId="urn:microsoft.com/office/officeart/2005/8/layout/chevron2"/>
    <dgm:cxn modelId="{C12BE64A-FF51-4C36-967A-A68F1126B8C8}" type="presOf" srcId="{5B686B49-FD8D-4A98-9456-DCBD52661BBD}" destId="{7300195A-1812-42D0-AC42-AE8712D65E12}" srcOrd="0" destOrd="1" presId="urn:microsoft.com/office/officeart/2005/8/layout/chevron2"/>
    <dgm:cxn modelId="{2441A273-CEAC-4711-9EB2-EDE64878342B}" srcId="{4614A569-8148-4B7E-8940-178F373F63C0}" destId="{AB7FA671-681D-4111-AA22-A7E03E2E4B2E}" srcOrd="1" destOrd="0" parTransId="{C84DC477-CD7C-4811-B6B3-E9BCC8827E1E}" sibTransId="{3DA7BD72-0E8A-4A7B-946D-3A4581234DD6}"/>
    <dgm:cxn modelId="{66673BFA-D59E-4B92-82FA-D9E6EFB77DED}" srcId="{F9B28B07-3125-4C0D-942F-E8321C5D84CD}" destId="{7ECD1685-ADEF-41EB-A0CD-C0A6D2C5FC9F}" srcOrd="0" destOrd="0" parTransId="{4BFAD2C1-6AF2-41EF-806F-716420CEA68D}" sibTransId="{F8F80AA6-B9C2-46F5-88C1-4D55118D14D6}"/>
    <dgm:cxn modelId="{E8D02131-B34E-4FBA-9A20-32CE353E047E}" type="presOf" srcId="{7693A3C6-7A72-41A2-8095-EC79BB23208D}" destId="{7E6FB4B6-1FDA-4464-AE6E-4C67C069D925}" srcOrd="0" destOrd="0" presId="urn:microsoft.com/office/officeart/2005/8/layout/chevron2"/>
    <dgm:cxn modelId="{C978D442-2BAB-449A-BB17-81DEDB6E6A2E}" type="presParOf" srcId="{16A63E0D-7A81-479C-A97A-CF7AD0CC62F6}" destId="{4C7F1126-C6A6-4632-B288-24503EE6EC03}" srcOrd="0" destOrd="0" presId="urn:microsoft.com/office/officeart/2005/8/layout/chevron2"/>
    <dgm:cxn modelId="{78C22606-800A-4B3D-B77E-7538FA99143C}" type="presParOf" srcId="{4C7F1126-C6A6-4632-B288-24503EE6EC03}" destId="{EECEB853-FCDA-49AF-82D1-EAA3CC389CD8}" srcOrd="0" destOrd="0" presId="urn:microsoft.com/office/officeart/2005/8/layout/chevron2"/>
    <dgm:cxn modelId="{6BA7DCD5-EEA1-43ED-B88F-33953623027F}" type="presParOf" srcId="{4C7F1126-C6A6-4632-B288-24503EE6EC03}" destId="{74BBEACC-F261-45DC-A195-13A0DF08276C}" srcOrd="1" destOrd="0" presId="urn:microsoft.com/office/officeart/2005/8/layout/chevron2"/>
    <dgm:cxn modelId="{067640E4-4EB1-4759-A3C8-919ACF2EE5AA}" type="presParOf" srcId="{16A63E0D-7A81-479C-A97A-CF7AD0CC62F6}" destId="{AC32CEEB-F7F8-4D41-A70F-7FF1D72964E5}" srcOrd="1" destOrd="0" presId="urn:microsoft.com/office/officeart/2005/8/layout/chevron2"/>
    <dgm:cxn modelId="{5F9D7324-D11B-43E0-BD8E-5E2B8817A747}" type="presParOf" srcId="{16A63E0D-7A81-479C-A97A-CF7AD0CC62F6}" destId="{5611700A-A02A-4DC7-93B3-5DC1AC54E1A3}" srcOrd="2" destOrd="0" presId="urn:microsoft.com/office/officeart/2005/8/layout/chevron2"/>
    <dgm:cxn modelId="{1A978D3F-FAAC-49E4-A9DC-33A1D80621AB}" type="presParOf" srcId="{5611700A-A02A-4DC7-93B3-5DC1AC54E1A3}" destId="{2F193C22-8198-41C1-AE1F-69665F938FDF}" srcOrd="0" destOrd="0" presId="urn:microsoft.com/office/officeart/2005/8/layout/chevron2"/>
    <dgm:cxn modelId="{4B1A96D1-8AC4-4824-A22F-EC85BCF52729}" type="presParOf" srcId="{5611700A-A02A-4DC7-93B3-5DC1AC54E1A3}" destId="{7300195A-1812-42D0-AC42-AE8712D65E12}" srcOrd="1" destOrd="0" presId="urn:microsoft.com/office/officeart/2005/8/layout/chevron2"/>
    <dgm:cxn modelId="{CB1A3B95-5E40-487B-8E4F-CE61624F3F0D}" type="presParOf" srcId="{16A63E0D-7A81-479C-A97A-CF7AD0CC62F6}" destId="{7F6EA301-679E-4C56-8239-59B13E4686BB}" srcOrd="3" destOrd="0" presId="urn:microsoft.com/office/officeart/2005/8/layout/chevron2"/>
    <dgm:cxn modelId="{DCFD7441-3396-4CF6-B2C6-3CF0A27B3609}" type="presParOf" srcId="{16A63E0D-7A81-479C-A97A-CF7AD0CC62F6}" destId="{E8580450-F3DA-403A-B3C1-CE1EC9ED269D}" srcOrd="4" destOrd="0" presId="urn:microsoft.com/office/officeart/2005/8/layout/chevron2"/>
    <dgm:cxn modelId="{3F89E824-9D0C-4BCB-9E40-FBE4ACEF8070}" type="presParOf" srcId="{E8580450-F3DA-403A-B3C1-CE1EC9ED269D}" destId="{61114998-F237-4C76-B9EC-A7BCE8AEE80B}" srcOrd="0" destOrd="0" presId="urn:microsoft.com/office/officeart/2005/8/layout/chevron2"/>
    <dgm:cxn modelId="{27703F64-D310-4B73-9143-DAB025575531}" type="presParOf" srcId="{E8580450-F3DA-403A-B3C1-CE1EC9ED269D}" destId="{FA64E18E-295C-409D-BA88-79955653987E}" srcOrd="1" destOrd="0" presId="urn:microsoft.com/office/officeart/2005/8/layout/chevron2"/>
    <dgm:cxn modelId="{F52C8ED8-9140-44BA-B76D-F42713BD60C3}" type="presParOf" srcId="{16A63E0D-7A81-479C-A97A-CF7AD0CC62F6}" destId="{F60B1AC4-C035-4094-8B4E-42131B1A823A}" srcOrd="5" destOrd="0" presId="urn:microsoft.com/office/officeart/2005/8/layout/chevron2"/>
    <dgm:cxn modelId="{B9A5CA44-50DE-4998-920C-EFB6A139B62B}" type="presParOf" srcId="{16A63E0D-7A81-479C-A97A-CF7AD0CC62F6}" destId="{EA52A4C1-9690-432B-A77A-3DC70CE7D0C8}" srcOrd="6" destOrd="0" presId="urn:microsoft.com/office/officeart/2005/8/layout/chevron2"/>
    <dgm:cxn modelId="{279256A7-D0CE-4E6E-B666-E732C19D38F6}" type="presParOf" srcId="{EA52A4C1-9690-432B-A77A-3DC70CE7D0C8}" destId="{FC000533-353B-4463-8073-2E7438774F9F}" srcOrd="0" destOrd="0" presId="urn:microsoft.com/office/officeart/2005/8/layout/chevron2"/>
    <dgm:cxn modelId="{93040CBE-D6D3-4972-A3A2-65BD4234EC32}" type="presParOf" srcId="{EA52A4C1-9690-432B-A77A-3DC70CE7D0C8}" destId="{CDFF1A60-8580-4D13-ACAE-8DA4D524CDEC}" srcOrd="1" destOrd="0" presId="urn:microsoft.com/office/officeart/2005/8/layout/chevron2"/>
    <dgm:cxn modelId="{2E8C4D56-AFE1-4BA8-AAA7-21534C462F27}" type="presParOf" srcId="{16A63E0D-7A81-479C-A97A-CF7AD0CC62F6}" destId="{8B995DE5-A6CB-4052-8E75-01E88492420F}" srcOrd="7" destOrd="0" presId="urn:microsoft.com/office/officeart/2005/8/layout/chevron2"/>
    <dgm:cxn modelId="{614F91D7-13CC-45E4-A063-553D7ED87B5F}" type="presParOf" srcId="{16A63E0D-7A81-479C-A97A-CF7AD0CC62F6}" destId="{5463B4B0-E09E-40FE-89E1-BD7EFDC7C2F2}" srcOrd="8" destOrd="0" presId="urn:microsoft.com/office/officeart/2005/8/layout/chevron2"/>
    <dgm:cxn modelId="{A9E51718-994E-41E4-9C21-E0C3A792113E}" type="presParOf" srcId="{5463B4B0-E09E-40FE-89E1-BD7EFDC7C2F2}" destId="{7E6FB4B6-1FDA-4464-AE6E-4C67C069D925}" srcOrd="0" destOrd="0" presId="urn:microsoft.com/office/officeart/2005/8/layout/chevron2"/>
    <dgm:cxn modelId="{924348A9-7D03-4C3A-8D6E-B567D6230B24}" type="presParOf" srcId="{5463B4B0-E09E-40FE-89E1-BD7EFDC7C2F2}" destId="{A78FA536-1B57-43AB-BB15-0A80C2006127}" srcOrd="1" destOrd="0" presId="urn:microsoft.com/office/officeart/2005/8/layout/chevron2"/>
    <dgm:cxn modelId="{77A88D7F-A479-47B5-8C8C-2EC108208079}" type="presParOf" srcId="{16A63E0D-7A81-479C-A97A-CF7AD0CC62F6}" destId="{2D388508-6D8F-4D5A-8F7E-4DC9EF25538F}" srcOrd="9" destOrd="0" presId="urn:microsoft.com/office/officeart/2005/8/layout/chevron2"/>
    <dgm:cxn modelId="{881814E6-95CA-44BC-9F8D-B0239F90D226}" type="presParOf" srcId="{16A63E0D-7A81-479C-A97A-CF7AD0CC62F6}" destId="{3E17E33C-9FC4-4DFC-AF04-351AA9811959}" srcOrd="10" destOrd="0" presId="urn:microsoft.com/office/officeart/2005/8/layout/chevron2"/>
    <dgm:cxn modelId="{6A1AE1E1-6AF8-4D20-9A2B-AD98F210FCB4}" type="presParOf" srcId="{3E17E33C-9FC4-4DFC-AF04-351AA9811959}" destId="{0D2948C5-9A8B-4352-A452-3C239A16C5EA}" srcOrd="0" destOrd="0" presId="urn:microsoft.com/office/officeart/2005/8/layout/chevron2"/>
    <dgm:cxn modelId="{63FCA05B-E768-48D2-AB2D-57432B116E65}" type="presParOf" srcId="{3E17E33C-9FC4-4DFC-AF04-351AA9811959}" destId="{DC55C527-FB38-4D74-8968-4776AA0E844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2A032B-DAB0-4111-9F55-DA63D5056864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EF88CE-A4DD-4994-8E47-B6E632626366}">
      <dgm:prSet phldrT="[Text]"/>
      <dgm:spPr/>
      <dgm:t>
        <a:bodyPr/>
        <a:lstStyle/>
        <a:p>
          <a:r>
            <a:rPr lang="en-US" b="1" dirty="0" smtClean="0"/>
            <a:t>Interoperability / Standards for sharing</a:t>
          </a:r>
          <a:endParaRPr lang="en-US" dirty="0"/>
        </a:p>
      </dgm:t>
    </dgm:pt>
    <dgm:pt modelId="{EAC88ACD-DE4F-47EE-94E8-F3BF6C5DAEAF}" type="parTrans" cxnId="{1273720E-309D-4329-8269-1389347D4D30}">
      <dgm:prSet/>
      <dgm:spPr/>
      <dgm:t>
        <a:bodyPr/>
        <a:lstStyle/>
        <a:p>
          <a:endParaRPr lang="en-US"/>
        </a:p>
      </dgm:t>
    </dgm:pt>
    <dgm:pt modelId="{166F1B64-19AC-43B6-967A-6BF0AE360CDC}" type="sibTrans" cxnId="{1273720E-309D-4329-8269-1389347D4D30}">
      <dgm:prSet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9AD8B7F5-D253-41D3-A367-9EB022974CFA}">
      <dgm:prSet phldrT="[Text]"/>
      <dgm:spPr/>
      <dgm:t>
        <a:bodyPr/>
        <a:lstStyle/>
        <a:p>
          <a:r>
            <a:rPr lang="en-US" b="1" dirty="0" smtClean="0"/>
            <a:t>Reproducibility / Reusability</a:t>
          </a:r>
          <a:endParaRPr lang="en-US" dirty="0"/>
        </a:p>
      </dgm:t>
    </dgm:pt>
    <dgm:pt modelId="{9C1DE1EF-1594-4850-B15C-9B2D45879405}" type="parTrans" cxnId="{F42D1CB6-38E3-46B6-9065-E090A02B649C}">
      <dgm:prSet/>
      <dgm:spPr/>
      <dgm:t>
        <a:bodyPr/>
        <a:lstStyle/>
        <a:p>
          <a:endParaRPr lang="en-US"/>
        </a:p>
      </dgm:t>
    </dgm:pt>
    <dgm:pt modelId="{C892856D-2872-46BB-8D36-B399DB53D959}" type="sibTrans" cxnId="{F42D1CB6-38E3-46B6-9065-E090A02B649C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5C80D2F3-CC00-4873-8DA9-F38D5FBE05DD}">
      <dgm:prSet phldrT="[Text]"/>
      <dgm:spPr/>
      <dgm:t>
        <a:bodyPr/>
        <a:lstStyle/>
        <a:p>
          <a:r>
            <a:rPr lang="en-US" b="1" dirty="0" smtClean="0"/>
            <a:t>Privacy preservation</a:t>
          </a:r>
          <a:endParaRPr lang="en-US" dirty="0"/>
        </a:p>
      </dgm:t>
    </dgm:pt>
    <dgm:pt modelId="{A79BA0A2-24E0-4D4C-AF1E-D0C146963F73}" type="parTrans" cxnId="{25935232-FEDA-4A7E-B74C-BFDE1FE49892}">
      <dgm:prSet/>
      <dgm:spPr/>
      <dgm:t>
        <a:bodyPr/>
        <a:lstStyle/>
        <a:p>
          <a:endParaRPr lang="en-US"/>
        </a:p>
      </dgm:t>
    </dgm:pt>
    <dgm:pt modelId="{A05FBEE2-2EAF-4475-9F16-53F582EEF4DE}" type="sibTrans" cxnId="{25935232-FEDA-4A7E-B74C-BFDE1FE49892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CD922D5D-FCEF-4705-A3D2-749E84FA07E1}">
      <dgm:prSet/>
      <dgm:spPr/>
      <dgm:t>
        <a:bodyPr/>
        <a:lstStyle/>
        <a:p>
          <a:endParaRPr lang="en-US"/>
        </a:p>
      </dgm:t>
    </dgm:pt>
    <dgm:pt modelId="{65281375-FEEC-4E59-A214-310215CDB91C}" type="parTrans" cxnId="{D3F1761C-77B7-422C-80A6-DEA7BBF7F0C5}">
      <dgm:prSet/>
      <dgm:spPr/>
      <dgm:t>
        <a:bodyPr/>
        <a:lstStyle/>
        <a:p>
          <a:endParaRPr lang="en-US"/>
        </a:p>
      </dgm:t>
    </dgm:pt>
    <dgm:pt modelId="{62A3D8F9-F08D-435E-9CCF-5BD5F0A9A5DD}" type="sibTrans" cxnId="{D3F1761C-77B7-422C-80A6-DEA7BBF7F0C5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50F08B74-2BD9-4C1A-8A89-D6E77AA5AA79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C69C1A3A-1322-4E05-A981-18CDD326BE0F}" type="parTrans" cxnId="{096A768B-780F-4DD4-9712-A982A53D5B21}">
      <dgm:prSet/>
      <dgm:spPr/>
      <dgm:t>
        <a:bodyPr/>
        <a:lstStyle/>
        <a:p>
          <a:endParaRPr lang="en-US"/>
        </a:p>
      </dgm:t>
    </dgm:pt>
    <dgm:pt modelId="{F4A9FC37-3421-4562-8206-A09771C8081C}" type="sibTrans" cxnId="{096A768B-780F-4DD4-9712-A982A53D5B21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ED571BB7-85E7-47B3-ADC2-E988B28FACE9}">
      <dgm:prSet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21866F4E-7B7E-47CD-B309-D25B0495FE13}" type="parTrans" cxnId="{F9CAA4BF-A10F-4CD4-99B2-6E43F20A84F6}">
      <dgm:prSet/>
      <dgm:spPr/>
      <dgm:t>
        <a:bodyPr/>
        <a:lstStyle/>
        <a:p>
          <a:endParaRPr lang="en-US"/>
        </a:p>
      </dgm:t>
    </dgm:pt>
    <dgm:pt modelId="{A1B6A618-BABF-4E7F-BA9E-CF058762E071}" type="sibTrans" cxnId="{F9CAA4BF-A10F-4CD4-99B2-6E43F20A84F6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52701108-3B91-4F70-807C-4B14002DC33B}" type="pres">
      <dgm:prSet presAssocID="{E22A032B-DAB0-4111-9F55-DA63D5056864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57856B1-FB4B-47F9-95A6-A58098A391B0}" type="pres">
      <dgm:prSet presAssocID="{87EF88CE-A4DD-4994-8E47-B6E632626366}" presName="composite" presStyleCnt="0"/>
      <dgm:spPr/>
    </dgm:pt>
    <dgm:pt modelId="{0A1832D8-D449-4609-BBF4-6E2D1898E29D}" type="pres">
      <dgm:prSet presAssocID="{87EF88CE-A4DD-4994-8E47-B6E632626366}" presName="Parent1" presStyleLbl="node1" presStyleIdx="0" presStyleCnt="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44680B-92D0-473B-B770-CBF695A0B864}" type="pres">
      <dgm:prSet presAssocID="{87EF88CE-A4DD-4994-8E47-B6E632626366}" presName="Childtext1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E417A3-9A32-4D1C-9F94-0ED5714A9C97}" type="pres">
      <dgm:prSet presAssocID="{87EF88CE-A4DD-4994-8E47-B6E632626366}" presName="BalanceSpacing" presStyleCnt="0"/>
      <dgm:spPr/>
    </dgm:pt>
    <dgm:pt modelId="{83A2EB3D-F8BD-46E2-922D-5ED16A8DEC20}" type="pres">
      <dgm:prSet presAssocID="{87EF88CE-A4DD-4994-8E47-B6E632626366}" presName="BalanceSpacing1" presStyleCnt="0"/>
      <dgm:spPr/>
    </dgm:pt>
    <dgm:pt modelId="{0BD561E7-ACA8-4FB0-A58D-0543E15F01A9}" type="pres">
      <dgm:prSet presAssocID="{166F1B64-19AC-43B6-967A-6BF0AE360CDC}" presName="Accent1Text" presStyleLbl="node1" presStyleIdx="1" presStyleCnt="12"/>
      <dgm:spPr/>
      <dgm:t>
        <a:bodyPr/>
        <a:lstStyle/>
        <a:p>
          <a:endParaRPr lang="en-US"/>
        </a:p>
      </dgm:t>
    </dgm:pt>
    <dgm:pt modelId="{91B493C0-2F1D-4E6B-A22D-C8768E447704}" type="pres">
      <dgm:prSet presAssocID="{166F1B64-19AC-43B6-967A-6BF0AE360CDC}" presName="spaceBetweenRectangles" presStyleCnt="0"/>
      <dgm:spPr/>
    </dgm:pt>
    <dgm:pt modelId="{C9371CE4-1EB6-4A00-8D34-F2A84C1282FE}" type="pres">
      <dgm:prSet presAssocID="{9AD8B7F5-D253-41D3-A367-9EB022974CFA}" presName="composite" presStyleCnt="0"/>
      <dgm:spPr/>
    </dgm:pt>
    <dgm:pt modelId="{37BB769D-EE95-463C-A7EA-43D060B4B9E4}" type="pres">
      <dgm:prSet presAssocID="{9AD8B7F5-D253-41D3-A367-9EB022974CFA}" presName="Parent1" presStyleLbl="node1" presStyleIdx="2" presStyleCnt="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B44888-6BC9-469C-976C-A1E6BAECCBB9}" type="pres">
      <dgm:prSet presAssocID="{9AD8B7F5-D253-41D3-A367-9EB022974CFA}" presName="Childtext1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BD0D22-C9F4-48C1-8437-ECAAED7A9197}" type="pres">
      <dgm:prSet presAssocID="{9AD8B7F5-D253-41D3-A367-9EB022974CFA}" presName="BalanceSpacing" presStyleCnt="0"/>
      <dgm:spPr/>
    </dgm:pt>
    <dgm:pt modelId="{BAE63A0C-92B7-4DF6-82A5-00518CE36A91}" type="pres">
      <dgm:prSet presAssocID="{9AD8B7F5-D253-41D3-A367-9EB022974CFA}" presName="BalanceSpacing1" presStyleCnt="0"/>
      <dgm:spPr/>
    </dgm:pt>
    <dgm:pt modelId="{8A020ACF-52EE-4B30-8B26-D102A55301D2}" type="pres">
      <dgm:prSet presAssocID="{C892856D-2872-46BB-8D36-B399DB53D959}" presName="Accent1Text" presStyleLbl="node1" presStyleIdx="3" presStyleCnt="12" custLinFactY="-13359" custLinFactNeighborX="50929" custLinFactNeighborY="-100000"/>
      <dgm:spPr/>
      <dgm:t>
        <a:bodyPr/>
        <a:lstStyle/>
        <a:p>
          <a:endParaRPr lang="en-US"/>
        </a:p>
      </dgm:t>
    </dgm:pt>
    <dgm:pt modelId="{0ABE760E-8834-40BC-A32D-62164F5C9070}" type="pres">
      <dgm:prSet presAssocID="{C892856D-2872-46BB-8D36-B399DB53D959}" presName="spaceBetweenRectangles" presStyleCnt="0"/>
      <dgm:spPr/>
    </dgm:pt>
    <dgm:pt modelId="{7C1C2189-C1FB-4BFF-A4E9-FFF8E18862CE}" type="pres">
      <dgm:prSet presAssocID="{5C80D2F3-CC00-4873-8DA9-F38D5FBE05DD}" presName="composite" presStyleCnt="0"/>
      <dgm:spPr/>
    </dgm:pt>
    <dgm:pt modelId="{FC307300-DFF4-486B-9288-F3B5F327EB9E}" type="pres">
      <dgm:prSet presAssocID="{5C80D2F3-CC00-4873-8DA9-F38D5FBE05DD}" presName="Parent1" presStyleLbl="node1" presStyleIdx="4" presStyleCnt="12" custLinFactNeighborX="53202" custLinFactNeighborY="-8485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7C53B6-145B-434E-B987-1CD953328BFE}" type="pres">
      <dgm:prSet presAssocID="{5C80D2F3-CC00-4873-8DA9-F38D5FBE05DD}" presName="Childtext1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2D159E-4922-4AF0-B06F-6615EFE75CEC}" type="pres">
      <dgm:prSet presAssocID="{5C80D2F3-CC00-4873-8DA9-F38D5FBE05DD}" presName="BalanceSpacing" presStyleCnt="0"/>
      <dgm:spPr/>
    </dgm:pt>
    <dgm:pt modelId="{0E5848E1-F9D5-4F43-8A82-9E1C9AFC379E}" type="pres">
      <dgm:prSet presAssocID="{5C80D2F3-CC00-4873-8DA9-F38D5FBE05DD}" presName="BalanceSpacing1" presStyleCnt="0"/>
      <dgm:spPr/>
    </dgm:pt>
    <dgm:pt modelId="{8E751D09-E429-423B-9D5F-05C10CC2DBD4}" type="pres">
      <dgm:prSet presAssocID="{A05FBEE2-2EAF-4475-9F16-53F582EEF4DE}" presName="Accent1Text" presStyleLbl="node1" presStyleIdx="5" presStyleCnt="12" custLinFactNeighborX="-55810" custLinFactNeighborY="-84857"/>
      <dgm:spPr/>
      <dgm:t>
        <a:bodyPr/>
        <a:lstStyle/>
        <a:p>
          <a:endParaRPr lang="en-US"/>
        </a:p>
      </dgm:t>
    </dgm:pt>
    <dgm:pt modelId="{0D6B8A12-6C2B-4C22-A6A6-E6D10E055146}" type="pres">
      <dgm:prSet presAssocID="{A05FBEE2-2EAF-4475-9F16-53F582EEF4DE}" presName="spaceBetweenRectangles" presStyleCnt="0"/>
      <dgm:spPr/>
    </dgm:pt>
    <dgm:pt modelId="{EED9A405-4A1A-4D34-A547-E67D77A8CA91}" type="pres">
      <dgm:prSet presAssocID="{CD922D5D-FCEF-4705-A3D2-749E84FA07E1}" presName="composite" presStyleCnt="0"/>
      <dgm:spPr/>
    </dgm:pt>
    <dgm:pt modelId="{37A76A9C-982A-41CD-800A-D471C5CA59CC}" type="pres">
      <dgm:prSet presAssocID="{CD922D5D-FCEF-4705-A3D2-749E84FA07E1}" presName="Parent1" presStyleLbl="node1" presStyleIdx="6" presStyleCnt="12" custLinFactX="63739" custLinFactNeighborX="100000" custLinFactNeighborY="-8749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FFD78-3A97-402F-B8AC-CF7F96FA75E5}" type="pres">
      <dgm:prSet presAssocID="{CD922D5D-FCEF-4705-A3D2-749E84FA07E1}" presName="Childtext1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E0B243E3-0F15-4EEB-9372-20248DB6416B}" type="pres">
      <dgm:prSet presAssocID="{CD922D5D-FCEF-4705-A3D2-749E84FA07E1}" presName="BalanceSpacing" presStyleCnt="0"/>
      <dgm:spPr/>
    </dgm:pt>
    <dgm:pt modelId="{452CF6F4-2657-41B2-8EA5-F29E7FBD8549}" type="pres">
      <dgm:prSet presAssocID="{CD922D5D-FCEF-4705-A3D2-749E84FA07E1}" presName="BalanceSpacing1" presStyleCnt="0"/>
      <dgm:spPr/>
    </dgm:pt>
    <dgm:pt modelId="{2BDED5DF-4622-4E51-9B60-D714B946963C}" type="pres">
      <dgm:prSet presAssocID="{62A3D8F9-F08D-435E-9CCF-5BD5F0A9A5DD}" presName="Accent1Text" presStyleLbl="node1" presStyleIdx="7" presStyleCnt="12" custLinFactNeighborX="56075" custLinFactNeighborY="-88376"/>
      <dgm:spPr/>
      <dgm:t>
        <a:bodyPr/>
        <a:lstStyle/>
        <a:p>
          <a:endParaRPr lang="en-US"/>
        </a:p>
      </dgm:t>
    </dgm:pt>
    <dgm:pt modelId="{97A0BFC4-91D8-46DE-B4C4-F037F0E1DBF8}" type="pres">
      <dgm:prSet presAssocID="{62A3D8F9-F08D-435E-9CCF-5BD5F0A9A5DD}" presName="spaceBetweenRectangles" presStyleCnt="0"/>
      <dgm:spPr/>
    </dgm:pt>
    <dgm:pt modelId="{F3B7864B-A28B-44F6-B106-609CE20FB6A6}" type="pres">
      <dgm:prSet presAssocID="{50F08B74-2BD9-4C1A-8A89-D6E77AA5AA79}" presName="composite" presStyleCnt="0"/>
      <dgm:spPr/>
    </dgm:pt>
    <dgm:pt modelId="{03B1C052-07AB-4CFB-BED6-E9538A2602FA}" type="pres">
      <dgm:prSet presAssocID="{50F08B74-2BD9-4C1A-8A89-D6E77AA5AA79}" presName="Parent1" presStyleLbl="node1" presStyleIdx="8" presStyleCnt="12" custLinFactX="-10557" custLinFactY="-69385" custLinFactNeighborX="-100000" custLinFactNeighborY="-1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82B6F0-D27B-4D55-AD9E-AE956678ECA6}" type="pres">
      <dgm:prSet presAssocID="{50F08B74-2BD9-4C1A-8A89-D6E77AA5AA79}" presName="Childtext1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CC4ACD65-05F9-4077-B318-86C10D736012}" type="pres">
      <dgm:prSet presAssocID="{50F08B74-2BD9-4C1A-8A89-D6E77AA5AA79}" presName="BalanceSpacing" presStyleCnt="0"/>
      <dgm:spPr/>
    </dgm:pt>
    <dgm:pt modelId="{E812178F-CFC0-495C-8764-E6D9D9190C92}" type="pres">
      <dgm:prSet presAssocID="{50F08B74-2BD9-4C1A-8A89-D6E77AA5AA79}" presName="BalanceSpacing1" presStyleCnt="0"/>
      <dgm:spPr/>
    </dgm:pt>
    <dgm:pt modelId="{0FC3AB3A-1B8F-4C74-B9C1-987A001A2435}" type="pres">
      <dgm:prSet presAssocID="{F4A9FC37-3421-4562-8206-A09771C8081C}" presName="Accent1Text" presStyleLbl="node1" presStyleIdx="9" presStyleCnt="12" custLinFactX="-3606" custLinFactY="-140485" custLinFactNeighborX="-100000" custLinFactNeighborY="-200000"/>
      <dgm:spPr/>
      <dgm:t>
        <a:bodyPr/>
        <a:lstStyle/>
        <a:p>
          <a:endParaRPr lang="en-US"/>
        </a:p>
      </dgm:t>
    </dgm:pt>
    <dgm:pt modelId="{B1151D6C-B417-4C86-B7A1-6C5E17A69DDF}" type="pres">
      <dgm:prSet presAssocID="{F4A9FC37-3421-4562-8206-A09771C8081C}" presName="spaceBetweenRectangles" presStyleCnt="0"/>
      <dgm:spPr/>
    </dgm:pt>
    <dgm:pt modelId="{8528FB01-67BB-408A-BD84-FA73A3281785}" type="pres">
      <dgm:prSet presAssocID="{ED571BB7-85E7-47B3-ADC2-E988B28FACE9}" presName="composite" presStyleCnt="0"/>
      <dgm:spPr/>
    </dgm:pt>
    <dgm:pt modelId="{DEC6364D-3DDA-4FA7-81A0-81E588FF9A97}" type="pres">
      <dgm:prSet presAssocID="{ED571BB7-85E7-47B3-ADC2-E988B28FACE9}" presName="Parent1" presStyleLbl="node1" presStyleIdx="10" presStyleCnt="12" custLinFactX="100000" custLinFactY="-141167" custLinFactNeighborX="113043" custLinFactNeighborY="-2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56F0B2-D86E-4C60-9CDB-4AED1A3F630D}" type="pres">
      <dgm:prSet presAssocID="{ED571BB7-85E7-47B3-ADC2-E988B28FACE9}" presName="Childtext1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75264FC4-510C-4F4F-BEA2-4692724B827A}" type="pres">
      <dgm:prSet presAssocID="{ED571BB7-85E7-47B3-ADC2-E988B28FACE9}" presName="BalanceSpacing" presStyleCnt="0"/>
      <dgm:spPr/>
    </dgm:pt>
    <dgm:pt modelId="{07635A7E-F44E-4A28-B291-498F7CDB2548}" type="pres">
      <dgm:prSet presAssocID="{ED571BB7-85E7-47B3-ADC2-E988B28FACE9}" presName="BalanceSpacing1" presStyleCnt="0"/>
      <dgm:spPr/>
    </dgm:pt>
    <dgm:pt modelId="{37DBD740-4EE4-4758-8740-95306B13E8A5}" type="pres">
      <dgm:prSet presAssocID="{A1B6A618-BABF-4E7F-BA9E-CF058762E071}" presName="Accent1Text" presStyleLbl="node1" presStyleIdx="11" presStyleCnt="12" custLinFactX="58095" custLinFactY="-200000" custLinFactNeighborX="100000" custLinFactNeighborY="-223690"/>
      <dgm:spPr/>
      <dgm:t>
        <a:bodyPr/>
        <a:lstStyle/>
        <a:p>
          <a:endParaRPr lang="en-US"/>
        </a:p>
      </dgm:t>
    </dgm:pt>
  </dgm:ptLst>
  <dgm:cxnLst>
    <dgm:cxn modelId="{3BEAF4C4-644E-4269-B30D-1288E43ADC42}" type="presOf" srcId="{62A3D8F9-F08D-435E-9CCF-5BD5F0A9A5DD}" destId="{2BDED5DF-4622-4E51-9B60-D714B946963C}" srcOrd="0" destOrd="0" presId="urn:microsoft.com/office/officeart/2008/layout/AlternatingHexagons"/>
    <dgm:cxn modelId="{1DF96CB8-D611-402A-BD8D-69065AF22FC1}" type="presOf" srcId="{5C80D2F3-CC00-4873-8DA9-F38D5FBE05DD}" destId="{FC307300-DFF4-486B-9288-F3B5F327EB9E}" srcOrd="0" destOrd="0" presId="urn:microsoft.com/office/officeart/2008/layout/AlternatingHexagons"/>
    <dgm:cxn modelId="{4AF06F3B-8DFF-49DA-B61F-76A83C367220}" type="presOf" srcId="{E22A032B-DAB0-4111-9F55-DA63D5056864}" destId="{52701108-3B91-4F70-807C-4B14002DC33B}" srcOrd="0" destOrd="0" presId="urn:microsoft.com/office/officeart/2008/layout/AlternatingHexagons"/>
    <dgm:cxn modelId="{8434FF2C-47B2-48DF-976E-C7EA22B526A7}" type="presOf" srcId="{ED571BB7-85E7-47B3-ADC2-E988B28FACE9}" destId="{DEC6364D-3DDA-4FA7-81A0-81E588FF9A97}" srcOrd="0" destOrd="0" presId="urn:microsoft.com/office/officeart/2008/layout/AlternatingHexagons"/>
    <dgm:cxn modelId="{F2DF1F2E-26A1-41D0-9C9A-227F668594B3}" type="presOf" srcId="{A1B6A618-BABF-4E7F-BA9E-CF058762E071}" destId="{37DBD740-4EE4-4758-8740-95306B13E8A5}" srcOrd="0" destOrd="0" presId="urn:microsoft.com/office/officeart/2008/layout/AlternatingHexagons"/>
    <dgm:cxn modelId="{31E35876-0D1E-4B73-8E75-23367A8A427A}" type="presOf" srcId="{9AD8B7F5-D253-41D3-A367-9EB022974CFA}" destId="{37BB769D-EE95-463C-A7EA-43D060B4B9E4}" srcOrd="0" destOrd="0" presId="urn:microsoft.com/office/officeart/2008/layout/AlternatingHexagons"/>
    <dgm:cxn modelId="{A037CB77-F915-4EFD-B8E5-7D1D69240DF1}" type="presOf" srcId="{C892856D-2872-46BB-8D36-B399DB53D959}" destId="{8A020ACF-52EE-4B30-8B26-D102A55301D2}" srcOrd="0" destOrd="0" presId="urn:microsoft.com/office/officeart/2008/layout/AlternatingHexagons"/>
    <dgm:cxn modelId="{F42D1CB6-38E3-46B6-9065-E090A02B649C}" srcId="{E22A032B-DAB0-4111-9F55-DA63D5056864}" destId="{9AD8B7F5-D253-41D3-A367-9EB022974CFA}" srcOrd="1" destOrd="0" parTransId="{9C1DE1EF-1594-4850-B15C-9B2D45879405}" sibTransId="{C892856D-2872-46BB-8D36-B399DB53D959}"/>
    <dgm:cxn modelId="{EBD86ECE-B81D-4052-85CC-549CC1DAAB72}" type="presOf" srcId="{166F1B64-19AC-43B6-967A-6BF0AE360CDC}" destId="{0BD561E7-ACA8-4FB0-A58D-0543E15F01A9}" srcOrd="0" destOrd="0" presId="urn:microsoft.com/office/officeart/2008/layout/AlternatingHexagons"/>
    <dgm:cxn modelId="{25935232-FEDA-4A7E-B74C-BFDE1FE49892}" srcId="{E22A032B-DAB0-4111-9F55-DA63D5056864}" destId="{5C80D2F3-CC00-4873-8DA9-F38D5FBE05DD}" srcOrd="2" destOrd="0" parTransId="{A79BA0A2-24E0-4D4C-AF1E-D0C146963F73}" sibTransId="{A05FBEE2-2EAF-4475-9F16-53F582EEF4DE}"/>
    <dgm:cxn modelId="{D3F1761C-77B7-422C-80A6-DEA7BBF7F0C5}" srcId="{E22A032B-DAB0-4111-9F55-DA63D5056864}" destId="{CD922D5D-FCEF-4705-A3D2-749E84FA07E1}" srcOrd="3" destOrd="0" parTransId="{65281375-FEEC-4E59-A214-310215CDB91C}" sibTransId="{62A3D8F9-F08D-435E-9CCF-5BD5F0A9A5DD}"/>
    <dgm:cxn modelId="{96B60832-EA76-48E7-B4E7-33C27D9DE3C4}" type="presOf" srcId="{A05FBEE2-2EAF-4475-9F16-53F582EEF4DE}" destId="{8E751D09-E429-423B-9D5F-05C10CC2DBD4}" srcOrd="0" destOrd="0" presId="urn:microsoft.com/office/officeart/2008/layout/AlternatingHexagons"/>
    <dgm:cxn modelId="{9F1F1B3D-D4CD-43C3-AD73-26AFBC72B03C}" type="presOf" srcId="{CD922D5D-FCEF-4705-A3D2-749E84FA07E1}" destId="{37A76A9C-982A-41CD-800A-D471C5CA59CC}" srcOrd="0" destOrd="0" presId="urn:microsoft.com/office/officeart/2008/layout/AlternatingHexagons"/>
    <dgm:cxn modelId="{F9CAA4BF-A10F-4CD4-99B2-6E43F20A84F6}" srcId="{E22A032B-DAB0-4111-9F55-DA63D5056864}" destId="{ED571BB7-85E7-47B3-ADC2-E988B28FACE9}" srcOrd="5" destOrd="0" parTransId="{21866F4E-7B7E-47CD-B309-D25B0495FE13}" sibTransId="{A1B6A618-BABF-4E7F-BA9E-CF058762E071}"/>
    <dgm:cxn modelId="{CD980EB1-3A33-4089-B60D-2D467FF4E889}" type="presOf" srcId="{F4A9FC37-3421-4562-8206-A09771C8081C}" destId="{0FC3AB3A-1B8F-4C74-B9C1-987A001A2435}" srcOrd="0" destOrd="0" presId="urn:microsoft.com/office/officeart/2008/layout/AlternatingHexagons"/>
    <dgm:cxn modelId="{1273720E-309D-4329-8269-1389347D4D30}" srcId="{E22A032B-DAB0-4111-9F55-DA63D5056864}" destId="{87EF88CE-A4DD-4994-8E47-B6E632626366}" srcOrd="0" destOrd="0" parTransId="{EAC88ACD-DE4F-47EE-94E8-F3BF6C5DAEAF}" sibTransId="{166F1B64-19AC-43B6-967A-6BF0AE360CDC}"/>
    <dgm:cxn modelId="{B1D08366-9C46-4C55-8773-D98325F4336B}" type="presOf" srcId="{87EF88CE-A4DD-4994-8E47-B6E632626366}" destId="{0A1832D8-D449-4609-BBF4-6E2D1898E29D}" srcOrd="0" destOrd="0" presId="urn:microsoft.com/office/officeart/2008/layout/AlternatingHexagons"/>
    <dgm:cxn modelId="{A90FCA3A-2D55-4408-ACD1-955C86A88511}" type="presOf" srcId="{50F08B74-2BD9-4C1A-8A89-D6E77AA5AA79}" destId="{03B1C052-07AB-4CFB-BED6-E9538A2602FA}" srcOrd="0" destOrd="0" presId="urn:microsoft.com/office/officeart/2008/layout/AlternatingHexagons"/>
    <dgm:cxn modelId="{096A768B-780F-4DD4-9712-A982A53D5B21}" srcId="{E22A032B-DAB0-4111-9F55-DA63D5056864}" destId="{50F08B74-2BD9-4C1A-8A89-D6E77AA5AA79}" srcOrd="4" destOrd="0" parTransId="{C69C1A3A-1322-4E05-A981-18CDD326BE0F}" sibTransId="{F4A9FC37-3421-4562-8206-A09771C8081C}"/>
    <dgm:cxn modelId="{75E1C807-0B1C-4D2F-B8CB-5798B454BCB8}" type="presParOf" srcId="{52701108-3B91-4F70-807C-4B14002DC33B}" destId="{F57856B1-FB4B-47F9-95A6-A58098A391B0}" srcOrd="0" destOrd="0" presId="urn:microsoft.com/office/officeart/2008/layout/AlternatingHexagons"/>
    <dgm:cxn modelId="{9E582EEC-C6CC-4180-B879-09C391B15C50}" type="presParOf" srcId="{F57856B1-FB4B-47F9-95A6-A58098A391B0}" destId="{0A1832D8-D449-4609-BBF4-6E2D1898E29D}" srcOrd="0" destOrd="0" presId="urn:microsoft.com/office/officeart/2008/layout/AlternatingHexagons"/>
    <dgm:cxn modelId="{05C7EAC7-445F-4B75-A6A3-D220ACDB1232}" type="presParOf" srcId="{F57856B1-FB4B-47F9-95A6-A58098A391B0}" destId="{B344680B-92D0-473B-B770-CBF695A0B864}" srcOrd="1" destOrd="0" presId="urn:microsoft.com/office/officeart/2008/layout/AlternatingHexagons"/>
    <dgm:cxn modelId="{355DECA5-AEB7-4515-9B9C-12D469471B5F}" type="presParOf" srcId="{F57856B1-FB4B-47F9-95A6-A58098A391B0}" destId="{36E417A3-9A32-4D1C-9F94-0ED5714A9C97}" srcOrd="2" destOrd="0" presId="urn:microsoft.com/office/officeart/2008/layout/AlternatingHexagons"/>
    <dgm:cxn modelId="{2F4CDDB1-8BF7-485C-855E-3E7C7E067CFE}" type="presParOf" srcId="{F57856B1-FB4B-47F9-95A6-A58098A391B0}" destId="{83A2EB3D-F8BD-46E2-922D-5ED16A8DEC20}" srcOrd="3" destOrd="0" presId="urn:microsoft.com/office/officeart/2008/layout/AlternatingHexagons"/>
    <dgm:cxn modelId="{C361141A-7473-48A4-AD07-77A2B022EC09}" type="presParOf" srcId="{F57856B1-FB4B-47F9-95A6-A58098A391B0}" destId="{0BD561E7-ACA8-4FB0-A58D-0543E15F01A9}" srcOrd="4" destOrd="0" presId="urn:microsoft.com/office/officeart/2008/layout/AlternatingHexagons"/>
    <dgm:cxn modelId="{8C10F2BF-D7A4-4383-B3CB-343322321389}" type="presParOf" srcId="{52701108-3B91-4F70-807C-4B14002DC33B}" destId="{91B493C0-2F1D-4E6B-A22D-C8768E447704}" srcOrd="1" destOrd="0" presId="urn:microsoft.com/office/officeart/2008/layout/AlternatingHexagons"/>
    <dgm:cxn modelId="{C504FBE9-019C-4ED6-8B6E-DAB4DF739D34}" type="presParOf" srcId="{52701108-3B91-4F70-807C-4B14002DC33B}" destId="{C9371CE4-1EB6-4A00-8D34-F2A84C1282FE}" srcOrd="2" destOrd="0" presId="urn:microsoft.com/office/officeart/2008/layout/AlternatingHexagons"/>
    <dgm:cxn modelId="{261586D3-5199-47F3-A8F1-AB83F232E691}" type="presParOf" srcId="{C9371CE4-1EB6-4A00-8D34-F2A84C1282FE}" destId="{37BB769D-EE95-463C-A7EA-43D060B4B9E4}" srcOrd="0" destOrd="0" presId="urn:microsoft.com/office/officeart/2008/layout/AlternatingHexagons"/>
    <dgm:cxn modelId="{9DE12C1F-A273-4FB1-A533-1B35B86BD74E}" type="presParOf" srcId="{C9371CE4-1EB6-4A00-8D34-F2A84C1282FE}" destId="{1BB44888-6BC9-469C-976C-A1E6BAECCBB9}" srcOrd="1" destOrd="0" presId="urn:microsoft.com/office/officeart/2008/layout/AlternatingHexagons"/>
    <dgm:cxn modelId="{4CDADBE9-E6CF-437E-B34A-2F49C00452BD}" type="presParOf" srcId="{C9371CE4-1EB6-4A00-8D34-F2A84C1282FE}" destId="{15BD0D22-C9F4-48C1-8437-ECAAED7A9197}" srcOrd="2" destOrd="0" presId="urn:microsoft.com/office/officeart/2008/layout/AlternatingHexagons"/>
    <dgm:cxn modelId="{0611B104-0C7C-4F66-9E84-0D0411902D5C}" type="presParOf" srcId="{C9371CE4-1EB6-4A00-8D34-F2A84C1282FE}" destId="{BAE63A0C-92B7-4DF6-82A5-00518CE36A91}" srcOrd="3" destOrd="0" presId="urn:microsoft.com/office/officeart/2008/layout/AlternatingHexagons"/>
    <dgm:cxn modelId="{E39BD5A5-DA76-4D8E-80B8-BCFD648D3E4F}" type="presParOf" srcId="{C9371CE4-1EB6-4A00-8D34-F2A84C1282FE}" destId="{8A020ACF-52EE-4B30-8B26-D102A55301D2}" srcOrd="4" destOrd="0" presId="urn:microsoft.com/office/officeart/2008/layout/AlternatingHexagons"/>
    <dgm:cxn modelId="{CE04B8A2-4A2D-4909-86C5-ED82D2613E7E}" type="presParOf" srcId="{52701108-3B91-4F70-807C-4B14002DC33B}" destId="{0ABE760E-8834-40BC-A32D-62164F5C9070}" srcOrd="3" destOrd="0" presId="urn:microsoft.com/office/officeart/2008/layout/AlternatingHexagons"/>
    <dgm:cxn modelId="{45B18748-A4F7-4780-89DB-2380063A1BBE}" type="presParOf" srcId="{52701108-3B91-4F70-807C-4B14002DC33B}" destId="{7C1C2189-C1FB-4BFF-A4E9-FFF8E18862CE}" srcOrd="4" destOrd="0" presId="urn:microsoft.com/office/officeart/2008/layout/AlternatingHexagons"/>
    <dgm:cxn modelId="{4F6D7482-09DF-4C12-8366-1E2CF1081448}" type="presParOf" srcId="{7C1C2189-C1FB-4BFF-A4E9-FFF8E18862CE}" destId="{FC307300-DFF4-486B-9288-F3B5F327EB9E}" srcOrd="0" destOrd="0" presId="urn:microsoft.com/office/officeart/2008/layout/AlternatingHexagons"/>
    <dgm:cxn modelId="{0400DF20-3F73-45EC-AC33-3F989BD33D20}" type="presParOf" srcId="{7C1C2189-C1FB-4BFF-A4E9-FFF8E18862CE}" destId="{AF7C53B6-145B-434E-B987-1CD953328BFE}" srcOrd="1" destOrd="0" presId="urn:microsoft.com/office/officeart/2008/layout/AlternatingHexagons"/>
    <dgm:cxn modelId="{687EA58B-5505-4EE9-B870-A788FAACF6B7}" type="presParOf" srcId="{7C1C2189-C1FB-4BFF-A4E9-FFF8E18862CE}" destId="{AB2D159E-4922-4AF0-B06F-6615EFE75CEC}" srcOrd="2" destOrd="0" presId="urn:microsoft.com/office/officeart/2008/layout/AlternatingHexagons"/>
    <dgm:cxn modelId="{A3777DB5-111A-4292-A2AA-2A325ABCAF0D}" type="presParOf" srcId="{7C1C2189-C1FB-4BFF-A4E9-FFF8E18862CE}" destId="{0E5848E1-F9D5-4F43-8A82-9E1C9AFC379E}" srcOrd="3" destOrd="0" presId="urn:microsoft.com/office/officeart/2008/layout/AlternatingHexagons"/>
    <dgm:cxn modelId="{EEDFF747-D2D2-49DD-9C34-C424E36BB05C}" type="presParOf" srcId="{7C1C2189-C1FB-4BFF-A4E9-FFF8E18862CE}" destId="{8E751D09-E429-423B-9D5F-05C10CC2DBD4}" srcOrd="4" destOrd="0" presId="urn:microsoft.com/office/officeart/2008/layout/AlternatingHexagons"/>
    <dgm:cxn modelId="{F9653601-6D1C-4D50-9EDF-5C0AF7D3C4AA}" type="presParOf" srcId="{52701108-3B91-4F70-807C-4B14002DC33B}" destId="{0D6B8A12-6C2B-4C22-A6A6-E6D10E055146}" srcOrd="5" destOrd="0" presId="urn:microsoft.com/office/officeart/2008/layout/AlternatingHexagons"/>
    <dgm:cxn modelId="{0430E385-35D3-41D1-B817-B5CAF57CDFCF}" type="presParOf" srcId="{52701108-3B91-4F70-807C-4B14002DC33B}" destId="{EED9A405-4A1A-4D34-A547-E67D77A8CA91}" srcOrd="6" destOrd="0" presId="urn:microsoft.com/office/officeart/2008/layout/AlternatingHexagons"/>
    <dgm:cxn modelId="{BB0B4CBD-CFFD-4F92-87CE-2915563F29AE}" type="presParOf" srcId="{EED9A405-4A1A-4D34-A547-E67D77A8CA91}" destId="{37A76A9C-982A-41CD-800A-D471C5CA59CC}" srcOrd="0" destOrd="0" presId="urn:microsoft.com/office/officeart/2008/layout/AlternatingHexagons"/>
    <dgm:cxn modelId="{244331F4-AAFE-4327-A57C-EE9599EA5AD4}" type="presParOf" srcId="{EED9A405-4A1A-4D34-A547-E67D77A8CA91}" destId="{2A1FFD78-3A97-402F-B8AC-CF7F96FA75E5}" srcOrd="1" destOrd="0" presId="urn:microsoft.com/office/officeart/2008/layout/AlternatingHexagons"/>
    <dgm:cxn modelId="{C6AAFF55-C2F5-4916-946C-61693017FD16}" type="presParOf" srcId="{EED9A405-4A1A-4D34-A547-E67D77A8CA91}" destId="{E0B243E3-0F15-4EEB-9372-20248DB6416B}" srcOrd="2" destOrd="0" presId="urn:microsoft.com/office/officeart/2008/layout/AlternatingHexagons"/>
    <dgm:cxn modelId="{BE0EC365-350D-4DEB-A128-752FC6E1A5D0}" type="presParOf" srcId="{EED9A405-4A1A-4D34-A547-E67D77A8CA91}" destId="{452CF6F4-2657-41B2-8EA5-F29E7FBD8549}" srcOrd="3" destOrd="0" presId="urn:microsoft.com/office/officeart/2008/layout/AlternatingHexagons"/>
    <dgm:cxn modelId="{242DE56D-BFDD-4DD1-8362-968069D85075}" type="presParOf" srcId="{EED9A405-4A1A-4D34-A547-E67D77A8CA91}" destId="{2BDED5DF-4622-4E51-9B60-D714B946963C}" srcOrd="4" destOrd="0" presId="urn:microsoft.com/office/officeart/2008/layout/AlternatingHexagons"/>
    <dgm:cxn modelId="{FAD7BFDF-F59E-42AE-B548-94E5A6E218C2}" type="presParOf" srcId="{52701108-3B91-4F70-807C-4B14002DC33B}" destId="{97A0BFC4-91D8-46DE-B4C4-F037F0E1DBF8}" srcOrd="7" destOrd="0" presId="urn:microsoft.com/office/officeart/2008/layout/AlternatingHexagons"/>
    <dgm:cxn modelId="{F5E39A9A-5260-402F-BCD7-A72AA5A218D2}" type="presParOf" srcId="{52701108-3B91-4F70-807C-4B14002DC33B}" destId="{F3B7864B-A28B-44F6-B106-609CE20FB6A6}" srcOrd="8" destOrd="0" presId="urn:microsoft.com/office/officeart/2008/layout/AlternatingHexagons"/>
    <dgm:cxn modelId="{C90E0D88-6FC8-4B6B-9FD2-B6DBBDF66CAD}" type="presParOf" srcId="{F3B7864B-A28B-44F6-B106-609CE20FB6A6}" destId="{03B1C052-07AB-4CFB-BED6-E9538A2602FA}" srcOrd="0" destOrd="0" presId="urn:microsoft.com/office/officeart/2008/layout/AlternatingHexagons"/>
    <dgm:cxn modelId="{183AA95C-E98B-4DEE-965B-5B552E89F972}" type="presParOf" srcId="{F3B7864B-A28B-44F6-B106-609CE20FB6A6}" destId="{2F82B6F0-D27B-4D55-AD9E-AE956678ECA6}" srcOrd="1" destOrd="0" presId="urn:microsoft.com/office/officeart/2008/layout/AlternatingHexagons"/>
    <dgm:cxn modelId="{A52EC335-3046-4B2B-9797-DFAD02B062CC}" type="presParOf" srcId="{F3B7864B-A28B-44F6-B106-609CE20FB6A6}" destId="{CC4ACD65-05F9-4077-B318-86C10D736012}" srcOrd="2" destOrd="0" presId="urn:microsoft.com/office/officeart/2008/layout/AlternatingHexagons"/>
    <dgm:cxn modelId="{93AA092A-C554-41EF-A630-E96EFDAACD8F}" type="presParOf" srcId="{F3B7864B-A28B-44F6-B106-609CE20FB6A6}" destId="{E812178F-CFC0-495C-8764-E6D9D9190C92}" srcOrd="3" destOrd="0" presId="urn:microsoft.com/office/officeart/2008/layout/AlternatingHexagons"/>
    <dgm:cxn modelId="{CD430AF9-2A9F-4731-9769-B13DC0C86EBC}" type="presParOf" srcId="{F3B7864B-A28B-44F6-B106-609CE20FB6A6}" destId="{0FC3AB3A-1B8F-4C74-B9C1-987A001A2435}" srcOrd="4" destOrd="0" presId="urn:microsoft.com/office/officeart/2008/layout/AlternatingHexagons"/>
    <dgm:cxn modelId="{75F411C6-E9C7-4219-BEF7-F950B10442B1}" type="presParOf" srcId="{52701108-3B91-4F70-807C-4B14002DC33B}" destId="{B1151D6C-B417-4C86-B7A1-6C5E17A69DDF}" srcOrd="9" destOrd="0" presId="urn:microsoft.com/office/officeart/2008/layout/AlternatingHexagons"/>
    <dgm:cxn modelId="{790BAC4C-D2E9-478E-BDED-D1CA94DB8435}" type="presParOf" srcId="{52701108-3B91-4F70-807C-4B14002DC33B}" destId="{8528FB01-67BB-408A-BD84-FA73A3281785}" srcOrd="10" destOrd="0" presId="urn:microsoft.com/office/officeart/2008/layout/AlternatingHexagons"/>
    <dgm:cxn modelId="{4978CB96-02C2-455D-988C-BC9AC1A09AC0}" type="presParOf" srcId="{8528FB01-67BB-408A-BD84-FA73A3281785}" destId="{DEC6364D-3DDA-4FA7-81A0-81E588FF9A97}" srcOrd="0" destOrd="0" presId="urn:microsoft.com/office/officeart/2008/layout/AlternatingHexagons"/>
    <dgm:cxn modelId="{8988B8E9-BEAA-4745-8655-778676A879E9}" type="presParOf" srcId="{8528FB01-67BB-408A-BD84-FA73A3281785}" destId="{E056F0B2-D86E-4C60-9CDB-4AED1A3F630D}" srcOrd="1" destOrd="0" presId="urn:microsoft.com/office/officeart/2008/layout/AlternatingHexagons"/>
    <dgm:cxn modelId="{BDF99664-1AE0-45AF-8110-F31EFFC6E30B}" type="presParOf" srcId="{8528FB01-67BB-408A-BD84-FA73A3281785}" destId="{75264FC4-510C-4F4F-BEA2-4692724B827A}" srcOrd="2" destOrd="0" presId="urn:microsoft.com/office/officeart/2008/layout/AlternatingHexagons"/>
    <dgm:cxn modelId="{4B711391-46F3-43EF-8B21-39E746034F3F}" type="presParOf" srcId="{8528FB01-67BB-408A-BD84-FA73A3281785}" destId="{07635A7E-F44E-4A28-B291-498F7CDB2548}" srcOrd="3" destOrd="0" presId="urn:microsoft.com/office/officeart/2008/layout/AlternatingHexagons"/>
    <dgm:cxn modelId="{AD23F036-E665-4F26-9C57-8A1D1B2DEB07}" type="presParOf" srcId="{8528FB01-67BB-408A-BD84-FA73A3281785}" destId="{37DBD740-4EE4-4758-8740-95306B13E8A5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EB853-FCDA-49AF-82D1-EAA3CC389CD8}">
      <dsp:nvSpPr>
        <dsp:cNvPr id="0" name=""/>
        <dsp:cNvSpPr/>
      </dsp:nvSpPr>
      <dsp:spPr>
        <a:xfrm rot="5400000">
          <a:off x="-139015" y="140733"/>
          <a:ext cx="926767" cy="6487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0</a:t>
          </a:r>
          <a:endParaRPr lang="en-US" sz="1800" kern="1200" dirty="0"/>
        </a:p>
      </dsp:txBody>
      <dsp:txXfrm rot="-5400000">
        <a:off x="1" y="326087"/>
        <a:ext cx="648737" cy="278030"/>
      </dsp:txXfrm>
    </dsp:sp>
    <dsp:sp modelId="{74BBEACC-F261-45DC-A195-13A0DF08276C}">
      <dsp:nvSpPr>
        <dsp:cNvPr id="0" name=""/>
        <dsp:cNvSpPr/>
      </dsp:nvSpPr>
      <dsp:spPr>
        <a:xfrm rot="5400000">
          <a:off x="3452169" y="-2801713"/>
          <a:ext cx="602398" cy="62092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Pen &amp; Paper analytics, Ad-hoc processes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No documentation</a:t>
          </a:r>
          <a:endParaRPr lang="en-US" sz="1700" kern="1200" dirty="0"/>
        </a:p>
      </dsp:txBody>
      <dsp:txXfrm rot="-5400000">
        <a:off x="648738" y="31125"/>
        <a:ext cx="6179855" cy="543584"/>
      </dsp:txXfrm>
    </dsp:sp>
    <dsp:sp modelId="{2F193C22-8198-41C1-AE1F-69665F938FDF}">
      <dsp:nvSpPr>
        <dsp:cNvPr id="0" name=""/>
        <dsp:cNvSpPr/>
      </dsp:nvSpPr>
      <dsp:spPr>
        <a:xfrm rot="5400000">
          <a:off x="-139015" y="969676"/>
          <a:ext cx="926767" cy="6487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1</a:t>
          </a:r>
          <a:endParaRPr lang="en-US" sz="1800" kern="1200" dirty="0"/>
        </a:p>
      </dsp:txBody>
      <dsp:txXfrm rot="-5400000">
        <a:off x="1" y="1155030"/>
        <a:ext cx="648737" cy="278030"/>
      </dsp:txXfrm>
    </dsp:sp>
    <dsp:sp modelId="{7300195A-1812-42D0-AC42-AE8712D65E12}">
      <dsp:nvSpPr>
        <dsp:cNvPr id="0" name=""/>
        <dsp:cNvSpPr/>
      </dsp:nvSpPr>
      <dsp:spPr>
        <a:xfrm rot="5400000">
          <a:off x="3452169" y="-1972770"/>
          <a:ext cx="602398" cy="62092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Automated acquisition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Data Storage, tools</a:t>
          </a:r>
          <a:endParaRPr lang="en-US" sz="1700" kern="1200" dirty="0"/>
        </a:p>
      </dsp:txBody>
      <dsp:txXfrm rot="-5400000">
        <a:off x="648738" y="860068"/>
        <a:ext cx="6179855" cy="543584"/>
      </dsp:txXfrm>
    </dsp:sp>
    <dsp:sp modelId="{61114998-F237-4C76-B9EC-A7BCE8AEE80B}">
      <dsp:nvSpPr>
        <dsp:cNvPr id="0" name=""/>
        <dsp:cNvSpPr/>
      </dsp:nvSpPr>
      <dsp:spPr>
        <a:xfrm rot="5400000">
          <a:off x="-139015" y="1798619"/>
          <a:ext cx="926767" cy="6487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2</a:t>
          </a:r>
          <a:endParaRPr lang="en-US" sz="1800" kern="1200" dirty="0"/>
        </a:p>
      </dsp:txBody>
      <dsp:txXfrm rot="-5400000">
        <a:off x="1" y="1983973"/>
        <a:ext cx="648737" cy="278030"/>
      </dsp:txXfrm>
    </dsp:sp>
    <dsp:sp modelId="{FA64E18E-295C-409D-BA88-79955653987E}">
      <dsp:nvSpPr>
        <dsp:cNvPr id="0" name=""/>
        <dsp:cNvSpPr/>
      </dsp:nvSpPr>
      <dsp:spPr>
        <a:xfrm rot="5400000">
          <a:off x="3452169" y="-1143827"/>
          <a:ext cx="602398" cy="62092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Annotated, meta-data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Data sharing, data management </a:t>
          </a:r>
          <a:endParaRPr lang="en-US" sz="1700" kern="1200" dirty="0"/>
        </a:p>
      </dsp:txBody>
      <dsp:txXfrm rot="-5400000">
        <a:off x="648738" y="1689011"/>
        <a:ext cx="6179855" cy="543584"/>
      </dsp:txXfrm>
    </dsp:sp>
    <dsp:sp modelId="{FC000533-353B-4463-8073-2E7438774F9F}">
      <dsp:nvSpPr>
        <dsp:cNvPr id="0" name=""/>
        <dsp:cNvSpPr/>
      </dsp:nvSpPr>
      <dsp:spPr>
        <a:xfrm rot="5400000">
          <a:off x="-139015" y="2627562"/>
          <a:ext cx="926767" cy="6487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3</a:t>
          </a:r>
          <a:endParaRPr lang="en-US" sz="1800" kern="1200" dirty="0"/>
        </a:p>
      </dsp:txBody>
      <dsp:txXfrm rot="-5400000">
        <a:off x="1" y="2812916"/>
        <a:ext cx="648737" cy="278030"/>
      </dsp:txXfrm>
    </dsp:sp>
    <dsp:sp modelId="{CDFF1A60-8580-4D13-ACAE-8DA4D524CDEC}">
      <dsp:nvSpPr>
        <dsp:cNvPr id="0" name=""/>
        <dsp:cNvSpPr/>
      </dsp:nvSpPr>
      <dsp:spPr>
        <a:xfrm rot="5400000">
          <a:off x="3452169" y="-314884"/>
          <a:ext cx="602398" cy="62092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Reproducible, defined workflows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Documented processes</a:t>
          </a:r>
          <a:endParaRPr lang="en-US" sz="1700" kern="1200" dirty="0"/>
        </a:p>
      </dsp:txBody>
      <dsp:txXfrm rot="-5400000">
        <a:off x="648738" y="2517954"/>
        <a:ext cx="6179855" cy="543584"/>
      </dsp:txXfrm>
    </dsp:sp>
    <dsp:sp modelId="{7E6FB4B6-1FDA-4464-AE6E-4C67C069D925}">
      <dsp:nvSpPr>
        <dsp:cNvPr id="0" name=""/>
        <dsp:cNvSpPr/>
      </dsp:nvSpPr>
      <dsp:spPr>
        <a:xfrm rot="5400000">
          <a:off x="-139015" y="3456506"/>
          <a:ext cx="926767" cy="6487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4</a:t>
          </a:r>
          <a:endParaRPr lang="en-US" sz="1800" kern="1200" dirty="0"/>
        </a:p>
      </dsp:txBody>
      <dsp:txXfrm rot="-5400000">
        <a:off x="1" y="3641860"/>
        <a:ext cx="648737" cy="278030"/>
      </dsp:txXfrm>
    </dsp:sp>
    <dsp:sp modelId="{A78FA536-1B57-43AB-BB15-0A80C2006127}">
      <dsp:nvSpPr>
        <dsp:cNvPr id="0" name=""/>
        <dsp:cNvSpPr/>
      </dsp:nvSpPr>
      <dsp:spPr>
        <a:xfrm rot="5400000">
          <a:off x="3452169" y="514059"/>
          <a:ext cx="602398" cy="62092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Reusable, combinable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Process sharing, collaborative tools</a:t>
          </a:r>
          <a:endParaRPr lang="en-US" sz="1700" kern="1200" dirty="0"/>
        </a:p>
      </dsp:txBody>
      <dsp:txXfrm rot="-5400000">
        <a:off x="648738" y="3346898"/>
        <a:ext cx="6179855" cy="543584"/>
      </dsp:txXfrm>
    </dsp:sp>
    <dsp:sp modelId="{0D2948C5-9A8B-4352-A452-3C239A16C5EA}">
      <dsp:nvSpPr>
        <dsp:cNvPr id="0" name=""/>
        <dsp:cNvSpPr/>
      </dsp:nvSpPr>
      <dsp:spPr>
        <a:xfrm rot="5400000">
          <a:off x="-139015" y="4285449"/>
          <a:ext cx="926767" cy="6487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5</a:t>
          </a:r>
          <a:endParaRPr lang="en-US" sz="1800" kern="1200" dirty="0"/>
        </a:p>
      </dsp:txBody>
      <dsp:txXfrm rot="-5400000">
        <a:off x="1" y="4470803"/>
        <a:ext cx="648737" cy="278030"/>
      </dsp:txXfrm>
    </dsp:sp>
    <dsp:sp modelId="{DC55C527-FB38-4D74-8968-4776AA0E844D}">
      <dsp:nvSpPr>
        <dsp:cNvPr id="0" name=""/>
        <dsp:cNvSpPr/>
      </dsp:nvSpPr>
      <dsp:spPr>
        <a:xfrm rot="5400000">
          <a:off x="3452169" y="1343002"/>
          <a:ext cx="602398" cy="62092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Meta-research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Global knowledge representation, federated</a:t>
          </a:r>
          <a:endParaRPr lang="en-US" sz="1700" kern="1200" dirty="0"/>
        </a:p>
      </dsp:txBody>
      <dsp:txXfrm rot="-5400000">
        <a:off x="648738" y="4175841"/>
        <a:ext cx="6179855" cy="5435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1832D8-D449-4609-BBF4-6E2D1898E29D}">
      <dsp:nvSpPr>
        <dsp:cNvPr id="0" name=""/>
        <dsp:cNvSpPr/>
      </dsp:nvSpPr>
      <dsp:spPr>
        <a:xfrm rot="5400000">
          <a:off x="5189799" y="152677"/>
          <a:ext cx="2227695" cy="193809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Interoperability / Standards for sharing</a:t>
          </a:r>
          <a:endParaRPr lang="en-US" sz="1400" kern="1200" dirty="0"/>
        </a:p>
      </dsp:txBody>
      <dsp:txXfrm rot="-5400000">
        <a:off x="5636619" y="355026"/>
        <a:ext cx="1334054" cy="1533397"/>
      </dsp:txXfrm>
    </dsp:sp>
    <dsp:sp modelId="{B344680B-92D0-473B-B770-CBF695A0B864}">
      <dsp:nvSpPr>
        <dsp:cNvPr id="0" name=""/>
        <dsp:cNvSpPr/>
      </dsp:nvSpPr>
      <dsp:spPr>
        <a:xfrm>
          <a:off x="7331506" y="453416"/>
          <a:ext cx="2486108" cy="1336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561E7-ACA8-4FB0-A58D-0543E15F01A9}">
      <dsp:nvSpPr>
        <dsp:cNvPr id="0" name=""/>
        <dsp:cNvSpPr/>
      </dsp:nvSpPr>
      <dsp:spPr>
        <a:xfrm rot="5400000">
          <a:off x="3096657" y="152677"/>
          <a:ext cx="2227695" cy="1938094"/>
        </a:xfrm>
        <a:prstGeom prst="hexagon">
          <a:avLst>
            <a:gd name="adj" fmla="val 25000"/>
            <a:gd name="vf" fmla="val 11547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3543477" y="355026"/>
        <a:ext cx="1334054" cy="1533397"/>
      </dsp:txXfrm>
    </dsp:sp>
    <dsp:sp modelId="{37BB769D-EE95-463C-A7EA-43D060B4B9E4}">
      <dsp:nvSpPr>
        <dsp:cNvPr id="0" name=""/>
        <dsp:cNvSpPr/>
      </dsp:nvSpPr>
      <dsp:spPr>
        <a:xfrm rot="5400000">
          <a:off x="4139218" y="2043545"/>
          <a:ext cx="2227695" cy="193809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Reproducibility / Reusability</a:t>
          </a:r>
          <a:endParaRPr lang="en-US" sz="1400" kern="1200" dirty="0"/>
        </a:p>
      </dsp:txBody>
      <dsp:txXfrm rot="-5400000">
        <a:off x="4586038" y="2245894"/>
        <a:ext cx="1334054" cy="1533397"/>
      </dsp:txXfrm>
    </dsp:sp>
    <dsp:sp modelId="{1BB44888-6BC9-469C-976C-A1E6BAECCBB9}">
      <dsp:nvSpPr>
        <dsp:cNvPr id="0" name=""/>
        <dsp:cNvSpPr/>
      </dsp:nvSpPr>
      <dsp:spPr>
        <a:xfrm>
          <a:off x="1797910" y="2344284"/>
          <a:ext cx="2405910" cy="1336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020ACF-52EE-4B30-8B26-D102A55301D2}">
      <dsp:nvSpPr>
        <dsp:cNvPr id="0" name=""/>
        <dsp:cNvSpPr/>
      </dsp:nvSpPr>
      <dsp:spPr>
        <a:xfrm rot="5400000">
          <a:off x="7219413" y="144800"/>
          <a:ext cx="2227695" cy="1938094"/>
        </a:xfrm>
        <a:prstGeom prst="hexagon">
          <a:avLst>
            <a:gd name="adj" fmla="val 25000"/>
            <a:gd name="vf" fmla="val 11547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7666233" y="347149"/>
        <a:ext cx="1334054" cy="1533397"/>
      </dsp:txXfrm>
    </dsp:sp>
    <dsp:sp modelId="{FC307300-DFF4-486B-9288-F3B5F327EB9E}">
      <dsp:nvSpPr>
        <dsp:cNvPr id="0" name=""/>
        <dsp:cNvSpPr/>
      </dsp:nvSpPr>
      <dsp:spPr>
        <a:xfrm rot="5400000">
          <a:off x="6220905" y="2044057"/>
          <a:ext cx="2227695" cy="193809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Privacy preservation</a:t>
          </a:r>
          <a:endParaRPr lang="en-US" sz="1400" kern="1200" dirty="0"/>
        </a:p>
      </dsp:txBody>
      <dsp:txXfrm rot="-5400000">
        <a:off x="6667725" y="2246406"/>
        <a:ext cx="1334054" cy="1533397"/>
      </dsp:txXfrm>
    </dsp:sp>
    <dsp:sp modelId="{AF7C53B6-145B-434E-B987-1CD953328BFE}">
      <dsp:nvSpPr>
        <dsp:cNvPr id="0" name=""/>
        <dsp:cNvSpPr/>
      </dsp:nvSpPr>
      <dsp:spPr>
        <a:xfrm>
          <a:off x="7331506" y="4235151"/>
          <a:ext cx="2486108" cy="1336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751D09-E429-423B-9D5F-05C10CC2DBD4}">
      <dsp:nvSpPr>
        <dsp:cNvPr id="0" name=""/>
        <dsp:cNvSpPr/>
      </dsp:nvSpPr>
      <dsp:spPr>
        <a:xfrm rot="5400000">
          <a:off x="2015006" y="2044057"/>
          <a:ext cx="2227695" cy="1938094"/>
        </a:xfrm>
        <a:prstGeom prst="hexagon">
          <a:avLst>
            <a:gd name="adj" fmla="val 25000"/>
            <a:gd name="vf" fmla="val 11547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2461826" y="2246406"/>
        <a:ext cx="1334054" cy="1533397"/>
      </dsp:txXfrm>
    </dsp:sp>
    <dsp:sp modelId="{37A76A9C-982A-41CD-800A-D471C5CA59CC}">
      <dsp:nvSpPr>
        <dsp:cNvPr id="0" name=""/>
        <dsp:cNvSpPr/>
      </dsp:nvSpPr>
      <dsp:spPr>
        <a:xfrm rot="5400000">
          <a:off x="7312635" y="3876136"/>
          <a:ext cx="2227695" cy="193809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7759455" y="4078485"/>
        <a:ext cx="1334054" cy="1533397"/>
      </dsp:txXfrm>
    </dsp:sp>
    <dsp:sp modelId="{2A1FFD78-3A97-402F-B8AC-CF7F96FA75E5}">
      <dsp:nvSpPr>
        <dsp:cNvPr id="0" name=""/>
        <dsp:cNvSpPr/>
      </dsp:nvSpPr>
      <dsp:spPr>
        <a:xfrm>
          <a:off x="1797910" y="6126019"/>
          <a:ext cx="2405910" cy="1336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ED5DF-4622-4E51-9B60-D714B946963C}">
      <dsp:nvSpPr>
        <dsp:cNvPr id="0" name=""/>
        <dsp:cNvSpPr/>
      </dsp:nvSpPr>
      <dsp:spPr>
        <a:xfrm rot="5400000">
          <a:off x="7319147" y="3856532"/>
          <a:ext cx="2227695" cy="1938094"/>
        </a:xfrm>
        <a:prstGeom prst="hexagon">
          <a:avLst>
            <a:gd name="adj" fmla="val 25000"/>
            <a:gd name="vf" fmla="val 11547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7765967" y="4058881"/>
        <a:ext cx="1334054" cy="1533397"/>
      </dsp:txXfrm>
    </dsp:sp>
    <dsp:sp modelId="{03B1C052-07AB-4CFB-BED6-E9538A2602FA}">
      <dsp:nvSpPr>
        <dsp:cNvPr id="0" name=""/>
        <dsp:cNvSpPr/>
      </dsp:nvSpPr>
      <dsp:spPr>
        <a:xfrm rot="5400000">
          <a:off x="3047100" y="3942766"/>
          <a:ext cx="2227695" cy="1938094"/>
        </a:xfrm>
        <a:prstGeom prst="hexagon">
          <a:avLst>
            <a:gd name="adj" fmla="val 25000"/>
            <a:gd name="vf" fmla="val 11547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3493920" y="4145115"/>
        <a:ext cx="1334054" cy="1533397"/>
      </dsp:txXfrm>
    </dsp:sp>
    <dsp:sp modelId="{2F82B6F0-D27B-4D55-AD9E-AE956678ECA6}">
      <dsp:nvSpPr>
        <dsp:cNvPr id="0" name=""/>
        <dsp:cNvSpPr/>
      </dsp:nvSpPr>
      <dsp:spPr>
        <a:xfrm>
          <a:off x="7331506" y="8016887"/>
          <a:ext cx="2486108" cy="1336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3AB3A-1B8F-4C74-B9C1-987A001A2435}">
      <dsp:nvSpPr>
        <dsp:cNvPr id="0" name=""/>
        <dsp:cNvSpPr/>
      </dsp:nvSpPr>
      <dsp:spPr>
        <a:xfrm rot="5400000">
          <a:off x="1088674" y="144800"/>
          <a:ext cx="2227695" cy="1938094"/>
        </a:xfrm>
        <a:prstGeom prst="hexagon">
          <a:avLst>
            <a:gd name="adj" fmla="val 25000"/>
            <a:gd name="vf" fmla="val 11547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1535494" y="347149"/>
        <a:ext cx="1334054" cy="1533397"/>
      </dsp:txXfrm>
    </dsp:sp>
    <dsp:sp modelId="{DEC6364D-3DDA-4FA7-81A0-81E588FF9A97}">
      <dsp:nvSpPr>
        <dsp:cNvPr id="0" name=""/>
        <dsp:cNvSpPr/>
      </dsp:nvSpPr>
      <dsp:spPr>
        <a:xfrm rot="5400000">
          <a:off x="8268194" y="2006855"/>
          <a:ext cx="2227695" cy="1938094"/>
        </a:xfrm>
        <a:prstGeom prst="hexagon">
          <a:avLst>
            <a:gd name="adj" fmla="val 25000"/>
            <a:gd name="vf" fmla="val 11547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8715014" y="2209204"/>
        <a:ext cx="1334054" cy="1533397"/>
      </dsp:txXfrm>
    </dsp:sp>
    <dsp:sp modelId="{E056F0B2-D86E-4C60-9CDB-4AED1A3F630D}">
      <dsp:nvSpPr>
        <dsp:cNvPr id="0" name=""/>
        <dsp:cNvSpPr/>
      </dsp:nvSpPr>
      <dsp:spPr>
        <a:xfrm>
          <a:off x="1797910" y="9907755"/>
          <a:ext cx="2405910" cy="1336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DBD740-4EE4-4758-8740-95306B13E8A5}">
      <dsp:nvSpPr>
        <dsp:cNvPr id="0" name=""/>
        <dsp:cNvSpPr/>
      </dsp:nvSpPr>
      <dsp:spPr>
        <a:xfrm rot="5400000">
          <a:off x="9296392" y="168494"/>
          <a:ext cx="2227695" cy="1938094"/>
        </a:xfrm>
        <a:prstGeom prst="hexagon">
          <a:avLst>
            <a:gd name="adj" fmla="val 25000"/>
            <a:gd name="vf" fmla="val 11547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9743212" y="370843"/>
        <a:ext cx="1334054" cy="15333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93DAB-158A-5A4F-9571-82C3F1CD5879}" type="datetimeFigureOut">
              <a:rPr lang="fr-FR" smtClean="0"/>
              <a:t>30/04/2018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EB006-2DD9-3946-AF15-09AAE92EA1E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659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nf.ch/SiteCollectionDocuments/FAIR_principles_translation_SNSF_logo.pdf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ejeg.com/issue/download.html?idArticle=255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371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6A8E7-0E9C-0C44-820F-244BE12799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12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Note that</a:t>
            </a:r>
            <a:r>
              <a:rPr lang="en-US" baseline="0" dirty="0" smtClean="0"/>
              <a:t> we do not and will not own hardware! So we will not own compute and storage servers. Instead we will work hand-in-hand with the infrastructure providers, including of course the national providers SWITCH and CSCS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C2D50-E474-CD40-B3CD-2C7C8F47FA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79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894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5376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8926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academic</a:t>
            </a:r>
            <a:r>
              <a:rPr lang="en-US" baseline="0" dirty="0" smtClean="0"/>
              <a:t> discipline could be associated to labs on the ETH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Now, along the other dimension… from basic research in data science to… domain science where domain expertise lies</a:t>
            </a:r>
          </a:p>
          <a:p>
            <a:endParaRPr lang="en-US" baseline="0" dirty="0" smtClean="0"/>
          </a:p>
          <a:p>
            <a:r>
              <a:rPr lang="en-US" dirty="0" smtClean="0"/>
              <a:t>There</a:t>
            </a:r>
            <a:r>
              <a:rPr lang="en-US" baseline="0" dirty="0" smtClean="0"/>
              <a:t> is a gap. If you want to solve a real problem in one of the domains, things can get tricky. Especially because many real-world problems in data science are multidisciplinary by nature, and that labs focus deep on a specific academic discipline.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321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312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federate data providers, data and computer scientists, and subject-matter experts</a:t>
            </a:r>
          </a:p>
          <a:p>
            <a:pPr marL="171450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foster scientific breakthroughs with significant societal impact.</a:t>
            </a:r>
          </a:p>
          <a:p>
            <a:pPr marL="171450" indent="-171450">
              <a:buFontTx/>
              <a:buChar char="-"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0141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Explanation of FAIR principles  </a:t>
            </a:r>
            <a:r>
              <a:rPr lang="en-US" sz="1200" dirty="0" smtClean="0">
                <a:hlinkClick r:id="rId3"/>
              </a:rPr>
              <a:t>http://www.snf.ch/SiteCollectionDocuments/FAIR_principles_translation_SNSF_logo.pdf</a:t>
            </a:r>
            <a:endParaRPr lang="en-US" sz="1200" dirty="0" smtClean="0"/>
          </a:p>
          <a:p>
            <a:r>
              <a:rPr lang="en-US" sz="1200" dirty="0" smtClean="0"/>
              <a:t>Drivers </a:t>
            </a:r>
            <a:r>
              <a:rPr lang="en-US" sz="1200" dirty="0" err="1" smtClean="0"/>
              <a:t>abd</a:t>
            </a:r>
            <a:r>
              <a:rPr lang="en-US" sz="1200" dirty="0" smtClean="0"/>
              <a:t> barriers of open science: https://</a:t>
            </a:r>
            <a:r>
              <a:rPr lang="en-US" sz="1200" dirty="0" err="1" smtClean="0"/>
              <a:t>ec.europa.eu</a:t>
            </a:r>
            <a:r>
              <a:rPr lang="en-US" sz="1200" dirty="0" smtClean="0"/>
              <a:t>/research/</a:t>
            </a:r>
            <a:r>
              <a:rPr lang="en-US" sz="1200" dirty="0" err="1" smtClean="0"/>
              <a:t>openscience</a:t>
            </a:r>
            <a:r>
              <a:rPr lang="en-US" sz="1200" dirty="0" smtClean="0"/>
              <a:t>/</a:t>
            </a:r>
            <a:r>
              <a:rPr lang="en-US" sz="1200" dirty="0" err="1" smtClean="0"/>
              <a:t>index.cfm?pg</a:t>
            </a:r>
            <a:r>
              <a:rPr lang="en-US" sz="1200" dirty="0" smtClean="0"/>
              <a:t>=</a:t>
            </a:r>
            <a:r>
              <a:rPr lang="en-US" sz="1200" dirty="0" err="1" smtClean="0"/>
              <a:t>drivers&amp;section</a:t>
            </a:r>
            <a:r>
              <a:rPr lang="en-US" sz="1200" dirty="0" smtClean="0"/>
              <a:t>=monitor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Socio-technical impediments of open-data: </a:t>
            </a:r>
            <a:r>
              <a:rPr lang="en-US" sz="1200" dirty="0" smtClean="0">
                <a:hlinkClick r:id="rId4"/>
              </a:rPr>
              <a:t>http://www.ejeg.com/issue/download.html?idArticle=255</a:t>
            </a:r>
            <a:r>
              <a:rPr lang="en-US" sz="1200" dirty="0" smtClean="0"/>
              <a:t> (2012)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0372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smtClean="0"/>
              <a:t>Recent </a:t>
            </a:r>
            <a:r>
              <a:rPr lang="en-US" dirty="0" err="1" smtClean="0"/>
              <a:t>twitt</a:t>
            </a:r>
            <a:r>
              <a:rPr lang="en-US" baseline="0" dirty="0" smtClean="0"/>
              <a:t> about </a:t>
            </a:r>
            <a:r>
              <a:rPr lang="en-US" dirty="0" smtClean="0"/>
              <a:t>Reproducible</a:t>
            </a:r>
            <a:r>
              <a:rPr lang="en-US" baseline="0" dirty="0" smtClean="0"/>
              <a:t> vs Replicable, vs Robust, vs Generalizable, Research (sometime they also throw in “Repeatable”)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Still a lot of confusion in the scientific community and industry, with varying domain-specific interpretations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In red – our interpretation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0117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179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EB006-2DD9-3946-AF15-09AAE92EA1E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338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31"/>
            <a:ext cx="9143999" cy="40789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4984" y="0"/>
            <a:ext cx="9144000" cy="397256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30/04/2018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3972560"/>
            <a:ext cx="9144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0" y="4856480"/>
            <a:ext cx="9144000" cy="200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0724" y="4856480"/>
            <a:ext cx="8662550" cy="1023485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0724" y="5906347"/>
            <a:ext cx="8662550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98" y="4427881"/>
            <a:ext cx="2042237" cy="28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4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30/04/2018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pic>
        <p:nvPicPr>
          <p:cNvPr id="7" name="Image 7" descr="psi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8130" y="5313847"/>
            <a:ext cx="1013224" cy="361720"/>
          </a:xfrm>
          <a:prstGeom prst="rect">
            <a:avLst/>
          </a:prstGeom>
        </p:spPr>
      </p:pic>
      <p:pic>
        <p:nvPicPr>
          <p:cNvPr id="9" name="Image 19" descr="eawag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0891" y="6126880"/>
            <a:ext cx="1041400" cy="260350"/>
          </a:xfrm>
          <a:prstGeom prst="rect">
            <a:avLst/>
          </a:prstGeom>
        </p:spPr>
      </p:pic>
      <p:pic>
        <p:nvPicPr>
          <p:cNvPr id="10" name="Image 4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140" y="6041608"/>
            <a:ext cx="948085" cy="455081"/>
          </a:xfrm>
          <a:prstGeom prst="rect">
            <a:avLst/>
          </a:prstGeom>
        </p:spPr>
      </p:pic>
      <p:pic>
        <p:nvPicPr>
          <p:cNvPr id="11" name="Image 4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680" y="5373574"/>
            <a:ext cx="1134996" cy="184640"/>
          </a:xfrm>
          <a:prstGeom prst="rect">
            <a:avLst/>
          </a:prstGeom>
        </p:spPr>
      </p:pic>
      <p:grpSp>
        <p:nvGrpSpPr>
          <p:cNvPr id="14" name="Groupe 13"/>
          <p:cNvGrpSpPr/>
          <p:nvPr userDrawn="1"/>
        </p:nvGrpSpPr>
        <p:grpSpPr>
          <a:xfrm>
            <a:off x="4190935" y="5933742"/>
            <a:ext cx="1434602" cy="507772"/>
            <a:chOff x="4754528" y="4908030"/>
            <a:chExt cx="1434602" cy="507772"/>
          </a:xfrm>
        </p:grpSpPr>
        <p:pic>
          <p:nvPicPr>
            <p:cNvPr id="12" name="Image 47" descr="wsl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4528" y="4908030"/>
              <a:ext cx="457200" cy="457200"/>
            </a:xfrm>
            <a:prstGeom prst="rect">
              <a:avLst/>
            </a:prstGeom>
          </p:spPr>
        </p:pic>
        <p:sp>
          <p:nvSpPr>
            <p:cNvPr id="13" name="ZoneTexte 48"/>
            <p:cNvSpPr txBox="1"/>
            <p:nvPr userDrawn="1"/>
          </p:nvSpPr>
          <p:spPr>
            <a:xfrm>
              <a:off x="5157753" y="5200358"/>
              <a:ext cx="103137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" dirty="0">
                  <a:latin typeface="Verdana"/>
                  <a:cs typeface="Verdana"/>
                </a:rPr>
                <a:t>Eidg. Forschungsanstalt für Wald</a:t>
              </a:r>
            </a:p>
            <a:p>
              <a:r>
                <a:rPr lang="fr-FR" sz="400" dirty="0">
                  <a:latin typeface="Verdana"/>
                  <a:cs typeface="Verdana"/>
                </a:rPr>
                <a:t>Schnee und Landschaft WSL</a:t>
              </a:r>
            </a:p>
          </p:txBody>
        </p:sp>
      </p:grp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0183" y="5373574"/>
            <a:ext cx="1477466" cy="4333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249563" y="3498953"/>
            <a:ext cx="4644873" cy="12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33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1963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57" name="Texte niveau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385731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31"/>
            <a:ext cx="9143999" cy="407891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4984" y="0"/>
            <a:ext cx="9144000" cy="397256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30/04/2018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3972560"/>
            <a:ext cx="9144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0" y="4856480"/>
            <a:ext cx="9144000" cy="200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2996" y="2897987"/>
            <a:ext cx="8662550" cy="1023485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2996" y="5086198"/>
            <a:ext cx="8662550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215" y="4422548"/>
            <a:ext cx="2042237" cy="28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91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70" t="61" r="10041" b="-895"/>
          <a:stretch/>
        </p:blipFill>
        <p:spPr>
          <a:xfrm>
            <a:off x="0" y="2931"/>
            <a:ext cx="9143999" cy="486236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4984" y="-1"/>
            <a:ext cx="9144000" cy="4781255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30/04/2018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4781255"/>
            <a:ext cx="9144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0" y="5635700"/>
            <a:ext cx="9144000" cy="122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66902" y="2335715"/>
            <a:ext cx="8662550" cy="1744135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6902" y="4079851"/>
            <a:ext cx="8662550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86650" y="5180516"/>
            <a:ext cx="1424648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75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 ela présenta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31"/>
            <a:ext cx="9143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4984" y="0"/>
            <a:ext cx="9144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30/04/2018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-4985" y="1840963"/>
            <a:ext cx="9144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9144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349992" y="3482212"/>
            <a:ext cx="8662550" cy="1896104"/>
          </a:xfrm>
        </p:spPr>
        <p:txBody>
          <a:bodyPr anchor="ctr" anchorCtr="0">
            <a:normAutofit/>
          </a:bodyPr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</a:t>
            </a:r>
            <a:r>
              <a:rPr lang="fr-FR" dirty="0" err="1"/>
              <a:t>PRéSENTATION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9992" y="5397127"/>
            <a:ext cx="8662550" cy="423622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Sous-Titre de la présentation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86650" y="2319341"/>
            <a:ext cx="1424648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23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554479" cy="6857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-1"/>
            <a:ext cx="1671320" cy="685800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8295" y="3127003"/>
            <a:ext cx="2090776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1554480" y="0"/>
            <a:ext cx="33528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2463800" y="0"/>
            <a:ext cx="6680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63801" y="0"/>
            <a:ext cx="6680199" cy="6857999"/>
          </a:xfrm>
        </p:spPr>
        <p:txBody>
          <a:bodyPr rIns="540000" anchor="ctr" anchorCtr="0">
            <a:normAutofit/>
          </a:bodyPr>
          <a:lstStyle>
            <a:lvl1pPr algn="r">
              <a:defRPr sz="54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du chapitre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5661" y="3284880"/>
            <a:ext cx="2042237" cy="28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1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8295" y="3127003"/>
            <a:ext cx="2090776" cy="337756"/>
          </a:xfrm>
          <a:prstGeom prst="rect">
            <a:avLst/>
          </a:prstGeom>
          <a:solidFill>
            <a:srgbClr val="282362"/>
          </a:solidFill>
        </p:spPr>
      </p:pic>
      <p:sp>
        <p:nvSpPr>
          <p:cNvPr id="7" name="Rectangle 6"/>
          <p:cNvSpPr/>
          <p:nvPr userDrawn="1"/>
        </p:nvSpPr>
        <p:spPr>
          <a:xfrm>
            <a:off x="1554480" y="0"/>
            <a:ext cx="33528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2463800" y="0"/>
            <a:ext cx="6680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2857835" y="1630009"/>
            <a:ext cx="5831839" cy="4788044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fr-FR" dirty="0"/>
              <a:t>Partie 1</a:t>
            </a:r>
          </a:p>
          <a:p>
            <a:pPr lvl="0"/>
            <a:r>
              <a:rPr lang="fr-CH" dirty="0"/>
              <a:t>Partie 2</a:t>
            </a:r>
          </a:p>
          <a:p>
            <a:pPr lvl="0"/>
            <a:endParaRPr lang="fr-FR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22276" y="308215"/>
            <a:ext cx="5867398" cy="755336"/>
          </a:xfrm>
        </p:spPr>
        <p:txBody>
          <a:bodyPr lIns="360000">
            <a:normAutofit/>
          </a:bodyPr>
          <a:lstStyle>
            <a:lvl1pPr algn="l"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Agenda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889760" cy="685506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-2931"/>
            <a:ext cx="1889760" cy="6855069"/>
          </a:xfrm>
          <a:prstGeom prst="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1554480" y="-2931"/>
            <a:ext cx="33528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6200000">
            <a:off x="1464456" y="3239162"/>
            <a:ext cx="1424648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16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914400" y="0"/>
            <a:ext cx="82296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6709"/>
            <a:ext cx="7886700" cy="4900254"/>
          </a:xfrm>
        </p:spPr>
        <p:txBody>
          <a:bodyPr/>
          <a:lstStyle>
            <a:lvl4pPr marL="1371600" indent="0">
              <a:buNone/>
              <a:defRPr/>
            </a:lvl4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30/04/2018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0"/>
            <a:ext cx="8229600" cy="755336"/>
          </a:xfrm>
        </p:spPr>
        <p:txBody>
          <a:bodyPr lIns="360000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62865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528320" y="0"/>
            <a:ext cx="162560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59221" y="6511805"/>
            <a:ext cx="826009" cy="2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18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914400" y="0"/>
            <a:ext cx="8229600" cy="755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30/04/2018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0"/>
            <a:ext cx="8229600" cy="755336"/>
          </a:xfrm>
        </p:spPr>
        <p:txBody>
          <a:bodyPr lIns="360000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diapositive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628650" cy="75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528320" y="0"/>
            <a:ext cx="162560" cy="755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59221" y="6511805"/>
            <a:ext cx="826009" cy="21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12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merci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31"/>
            <a:ext cx="9143999" cy="186650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4984" y="0"/>
            <a:ext cx="9144000" cy="186944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EE54A-1446-4D1B-993F-C27A467D21BD}" type="datetimeFigureOut">
              <a:rPr lang="fr-FR" smtClean="0"/>
              <a:t>30/04/2018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-4985" y="1840963"/>
            <a:ext cx="9144000" cy="314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0" y="2854960"/>
            <a:ext cx="9144000" cy="400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0724" y="3276600"/>
            <a:ext cx="8662550" cy="3186871"/>
          </a:xfrm>
        </p:spPr>
        <p:txBody>
          <a:bodyPr anchor="ctr" anchorCtr="0">
            <a:normAutofit/>
          </a:bodyPr>
          <a:lstStyle>
            <a:lvl1pPr algn="r">
              <a:defRPr sz="5400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Message de remerciements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86650" y="2319341"/>
            <a:ext cx="1424648" cy="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78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EE54A-1446-4D1B-993F-C27A467D21BD}" type="datetimeFigureOut">
              <a:rPr lang="fr-FR" smtClean="0"/>
              <a:t>30/04/2018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A6DD6-4F68-4143-A850-17C97FAF9A1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999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4" r:id="rId2"/>
    <p:sldLayoutId id="2147483698" r:id="rId3"/>
    <p:sldLayoutId id="2147483697" r:id="rId4"/>
    <p:sldLayoutId id="2147483691" r:id="rId5"/>
    <p:sldLayoutId id="2147483695" r:id="rId6"/>
    <p:sldLayoutId id="2147483688" r:id="rId7"/>
    <p:sldLayoutId id="2147483696" r:id="rId8"/>
    <p:sldLayoutId id="2147483692" r:id="rId9"/>
    <p:sldLayoutId id="2147483693" r:id="rId10"/>
    <p:sldLayoutId id="2147483690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AlphaHeadlinePro-Bold" panose="02000500030000020004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nf.ch/SiteCollectionDocuments/FAIR_principles_translation_SNSF_logo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c.europa.eu/research/openscience/index.cfm?pg=drivers&amp;section=monitor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8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8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ker.com/" TargetMode="External"/><Relationship Id="rId2" Type="http://schemas.openxmlformats.org/officeDocument/2006/relationships/hyperlink" Target="https://jupyter.org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zenodo.org/" TargetMode="External"/><Relationship Id="rId4" Type="http://schemas.openxmlformats.org/officeDocument/2006/relationships/hyperlink" Target="https://mybinder.or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cience.ch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science.ch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emf"/><Relationship Id="rId5" Type="http://schemas.openxmlformats.org/officeDocument/2006/relationships/image" Target="../media/image11.emf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1" descr="image0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734" y="2310126"/>
            <a:ext cx="1431131" cy="40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0799" y="2764897"/>
            <a:ext cx="9012542" cy="1896104"/>
          </a:xfrm>
        </p:spPr>
        <p:txBody>
          <a:bodyPr>
            <a:normAutofit/>
          </a:bodyPr>
          <a:lstStyle/>
          <a:p>
            <a:r>
              <a:rPr lang="fr-FR" dirty="0" err="1" smtClean="0"/>
              <a:t>Swiss</a:t>
            </a:r>
            <a:r>
              <a:rPr lang="fr-FR" dirty="0" smtClean="0"/>
              <a:t> Data Science Center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481450" y="4085308"/>
            <a:ext cx="8662550" cy="423622"/>
          </a:xfrm>
        </p:spPr>
        <p:txBody>
          <a:bodyPr>
            <a:noAutofit/>
          </a:bodyPr>
          <a:lstStyle/>
          <a:p>
            <a:r>
              <a:rPr lang="en-US" sz="2800" dirty="0" smtClean="0"/>
              <a:t>Julien </a:t>
            </a:r>
            <a:r>
              <a:rPr lang="en-US" sz="2800" dirty="0" err="1" smtClean="0"/>
              <a:t>Eberle</a:t>
            </a:r>
            <a:r>
              <a:rPr lang="en-US" sz="2800" dirty="0" smtClean="0"/>
              <a:t> - 30.04.2018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429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Findable</a:t>
            </a:r>
          </a:p>
          <a:p>
            <a:pPr lvl="1"/>
            <a:r>
              <a:rPr lang="en-US" sz="1600" dirty="0" smtClean="0"/>
              <a:t>data and meta-data should be easy to find by both humans and computers</a:t>
            </a:r>
          </a:p>
          <a:p>
            <a:r>
              <a:rPr lang="en-US" sz="2000" dirty="0" smtClean="0"/>
              <a:t>Accessible</a:t>
            </a:r>
          </a:p>
          <a:p>
            <a:pPr lvl="1"/>
            <a:r>
              <a:rPr lang="en-US" sz="1600" dirty="0" smtClean="0"/>
              <a:t>data and meta-data should be stored for the long-term, such that they can be easily accessed and downloaded using standard communication protocols, </a:t>
            </a:r>
            <a:r>
              <a:rPr lang="en-US" sz="1600" u="sng" dirty="0" smtClean="0"/>
              <a:t>with respect to access permissions</a:t>
            </a:r>
            <a:r>
              <a:rPr lang="en-US" sz="1600" dirty="0" smtClean="0"/>
              <a:t>.</a:t>
            </a:r>
          </a:p>
          <a:p>
            <a:r>
              <a:rPr lang="en-US" sz="2000" dirty="0" smtClean="0"/>
              <a:t>Interoperable</a:t>
            </a:r>
          </a:p>
          <a:p>
            <a:pPr lvl="1"/>
            <a:r>
              <a:rPr lang="en-US" sz="1600" dirty="0" smtClean="0"/>
              <a:t>data is ready to be exchanged, interpreted and combined in a (semi)automated way with other data sets</a:t>
            </a:r>
          </a:p>
          <a:p>
            <a:r>
              <a:rPr lang="en-US" sz="2000" dirty="0" smtClean="0"/>
              <a:t>Reusable</a:t>
            </a:r>
          </a:p>
          <a:p>
            <a:pPr lvl="1"/>
            <a:r>
              <a:rPr lang="en-US" sz="1600" dirty="0"/>
              <a:t>Data and metadata are </a:t>
            </a:r>
            <a:r>
              <a:rPr lang="en-US" sz="1600" dirty="0" smtClean="0"/>
              <a:t>well-described and can </a:t>
            </a:r>
            <a:r>
              <a:rPr lang="en-US" sz="1600" dirty="0"/>
              <a:t>be reused in future </a:t>
            </a:r>
            <a:r>
              <a:rPr lang="en-US" sz="1600" dirty="0" smtClean="0"/>
              <a:t>research. </a:t>
            </a:r>
            <a:r>
              <a:rPr lang="en-US" sz="1600" dirty="0"/>
              <a:t>Proper citation must be facilitated, and the conditions under which the data can be used should be clear to machines and humans</a:t>
            </a:r>
            <a:endParaRPr lang="en-US" sz="16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FAIR Principles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1609" y="5394420"/>
            <a:ext cx="88007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Explanation of FAIR principles: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 </a:t>
            </a:r>
            <a:r>
              <a:rPr lang="en-US" sz="1400" dirty="0" smtClean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www.snf.ch/SiteCollectionDocuments/FAIR_principles_translation_SNSF_logo.pdf</a:t>
            </a:r>
            <a:endParaRPr lang="en-US" sz="1400" dirty="0" smtClean="0"/>
          </a:p>
          <a:p>
            <a:r>
              <a:rPr lang="en-US" sz="1400" dirty="0" smtClean="0"/>
              <a:t>Drivers and barriers of </a:t>
            </a:r>
            <a:r>
              <a:rPr lang="en-US" sz="1400" dirty="0"/>
              <a:t>open </a:t>
            </a:r>
            <a:r>
              <a:rPr lang="en-US" sz="1400" dirty="0" smtClean="0"/>
              <a:t>science: 	</a:t>
            </a:r>
            <a:r>
              <a:rPr lang="en-US" sz="1400" dirty="0" smtClean="0">
                <a:hlinkClick r:id="rId4"/>
              </a:rPr>
              <a:t>https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ec.europa.eu/research/openscience/index.cfm?pg=drivers&amp;section=monitor</a:t>
            </a:r>
            <a:endParaRPr lang="en-US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9906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https://</a:t>
            </a:r>
            <a:r>
              <a:rPr lang="en-US" sz="1800" dirty="0" err="1"/>
              <a:t>twitter.com</a:t>
            </a:r>
            <a:r>
              <a:rPr lang="en-US" sz="1800" dirty="0"/>
              <a:t>/</a:t>
            </a:r>
            <a:r>
              <a:rPr lang="en-US" sz="1800" dirty="0" err="1"/>
              <a:t>lore_salvatori</a:t>
            </a:r>
            <a:r>
              <a:rPr lang="en-US" sz="1800" dirty="0"/>
              <a:t>/status/912723417832595456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Reproducible, Replicable, Robust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6" y="1579495"/>
            <a:ext cx="4190274" cy="42946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3500" y="2578100"/>
            <a:ext cx="3868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Research is &lt;?&gt; if we come to the same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result or conclusion when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code is &lt;?&gt; and data is &lt;?&gt;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99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rivacy-sensitive data:…"/>
          <p:cNvSpPr txBox="1">
            <a:spLocks noGrp="1"/>
          </p:cNvSpPr>
          <p:nvPr>
            <p:ph idx="1"/>
          </p:nvPr>
        </p:nvSpPr>
        <p:spPr>
          <a:xfrm>
            <a:off x="602524" y="976264"/>
            <a:ext cx="7886700" cy="490025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37512" indent="-137512" defTabSz="180730">
              <a:spcBef>
                <a:spcPts val="1266"/>
              </a:spcBef>
              <a:defRPr sz="1408"/>
            </a:pPr>
            <a:r>
              <a:rPr b="1" dirty="0"/>
              <a:t>Privacy-sensitive data:</a:t>
            </a:r>
          </a:p>
          <a:p>
            <a:pPr marL="275024" lvl="1" indent="-137512" defTabSz="180730">
              <a:spcBef>
                <a:spcPts val="1266"/>
              </a:spcBef>
              <a:defRPr sz="1408"/>
            </a:pPr>
            <a:r>
              <a:rPr dirty="0"/>
              <a:t>Health-related data: MRI, medical treatment, genome, lifestyle-tracking data, …</a:t>
            </a:r>
          </a:p>
          <a:p>
            <a:pPr marL="275024" lvl="1" indent="-137512" defTabSz="180730">
              <a:spcBef>
                <a:spcPts val="1266"/>
              </a:spcBef>
              <a:defRPr sz="1408"/>
            </a:pPr>
            <a:r>
              <a:rPr dirty="0"/>
              <a:t>Location data: </a:t>
            </a:r>
          </a:p>
          <a:p>
            <a:pPr marL="412537" lvl="2" indent="-137512" defTabSz="180730">
              <a:spcBef>
                <a:spcPts val="1266"/>
              </a:spcBef>
              <a:defRPr sz="1408"/>
            </a:pPr>
            <a:r>
              <a:rPr dirty="0"/>
              <a:t>Your traces can reveal a lot about you (religious or political views, affairs, friendship [1], …)</a:t>
            </a:r>
          </a:p>
          <a:p>
            <a:pPr marL="412537" lvl="2" indent="-137512" defTabSz="180730">
              <a:spcBef>
                <a:spcPts val="1266"/>
              </a:spcBef>
              <a:defRPr sz="1408"/>
            </a:pPr>
            <a:r>
              <a:rPr dirty="0"/>
              <a:t>Four </a:t>
            </a:r>
            <a:r>
              <a:rPr dirty="0" err="1"/>
              <a:t>spatio</a:t>
            </a:r>
            <a:r>
              <a:rPr dirty="0"/>
              <a:t>-temporal points are enough to uniquely identify 95% of individuals [2]</a:t>
            </a:r>
          </a:p>
          <a:p>
            <a:pPr marL="275024" lvl="1" indent="-137512" defTabSz="180730">
              <a:spcBef>
                <a:spcPts val="1266"/>
              </a:spcBef>
              <a:defRPr sz="1408"/>
            </a:pPr>
            <a:r>
              <a:rPr dirty="0"/>
              <a:t>Social network data: a wealth of information (see Facebook/Cambridge </a:t>
            </a:r>
            <a:r>
              <a:rPr dirty="0" err="1"/>
              <a:t>Analytica</a:t>
            </a:r>
            <a:r>
              <a:rPr dirty="0"/>
              <a:t> scandal)</a:t>
            </a:r>
          </a:p>
          <a:p>
            <a:pPr marL="137512" indent="-137512" defTabSz="180730">
              <a:spcBef>
                <a:spcPts val="1266"/>
              </a:spcBef>
              <a:defRPr sz="1408"/>
            </a:pPr>
            <a:r>
              <a:rPr b="1" dirty="0"/>
              <a:t>Privacy risks:</a:t>
            </a:r>
          </a:p>
          <a:p>
            <a:pPr marL="275024" lvl="1" indent="-137512" defTabSz="180730">
              <a:spcBef>
                <a:spcPts val="1266"/>
              </a:spcBef>
              <a:defRPr sz="1408"/>
            </a:pPr>
            <a:r>
              <a:rPr dirty="0"/>
              <a:t>De-anonymization [3,4], re-identification [5]</a:t>
            </a:r>
          </a:p>
          <a:p>
            <a:pPr marL="275024" lvl="1" indent="-137512" defTabSz="180730">
              <a:spcBef>
                <a:spcPts val="1266"/>
              </a:spcBef>
              <a:defRPr sz="1408"/>
            </a:pPr>
            <a:r>
              <a:rPr dirty="0"/>
              <a:t>Membership inference (against machine learning or databases) [6]</a:t>
            </a:r>
          </a:p>
          <a:p>
            <a:pPr marL="275024" lvl="1" indent="-137512" defTabSz="180730">
              <a:spcBef>
                <a:spcPts val="1266"/>
              </a:spcBef>
              <a:defRPr sz="1408"/>
            </a:pPr>
            <a:r>
              <a:rPr dirty="0"/>
              <a:t>Attribute inference [7]</a:t>
            </a:r>
          </a:p>
          <a:p>
            <a:pPr marL="275024" lvl="1" indent="-137512" defTabSz="180730">
              <a:spcBef>
                <a:spcPts val="1266"/>
              </a:spcBef>
              <a:defRPr sz="1408"/>
            </a:pPr>
            <a:r>
              <a:rPr dirty="0"/>
              <a:t>Mutual/interdependent risks: when your data-sharing behavior affects others’ privacy</a:t>
            </a:r>
          </a:p>
          <a:p>
            <a:pPr marL="412537" lvl="2" indent="-137512" defTabSz="180730">
              <a:spcBef>
                <a:spcPts val="1266"/>
              </a:spcBef>
              <a:defRPr sz="1408"/>
            </a:pPr>
            <a:r>
              <a:rPr dirty="0" smtClean="0"/>
              <a:t>Occurring </a:t>
            </a:r>
            <a:r>
              <a:rPr dirty="0"/>
              <a:t>with genomic data [7], location data [8], and social network data [9]</a:t>
            </a:r>
          </a:p>
        </p:txBody>
      </p:sp>
      <p:sp>
        <p:nvSpPr>
          <p:cNvPr id="129" name="Privacy Assess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Privacy Assessment</a:t>
            </a:r>
          </a:p>
        </p:txBody>
      </p:sp>
      <p:sp>
        <p:nvSpPr>
          <p:cNvPr id="131" name="[1] Backes et al., walk2friends: Inferring Social Links from Mobility Profiles, CCS, 2017…"/>
          <p:cNvSpPr txBox="1"/>
          <p:nvPr/>
        </p:nvSpPr>
        <p:spPr>
          <a:xfrm>
            <a:off x="3540249" y="5303284"/>
            <a:ext cx="8420513" cy="1146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 defTabSz="412735">
              <a:defRPr sz="15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800" dirty="0"/>
              <a:t>[1] </a:t>
            </a:r>
            <a:r>
              <a:rPr sz="800" dirty="0" err="1"/>
              <a:t>Backes</a:t>
            </a:r>
            <a:r>
              <a:rPr sz="800" dirty="0"/>
              <a:t> et al., </a:t>
            </a:r>
            <a:r>
              <a:rPr sz="800" b="1" dirty="0">
                <a:latin typeface="Helvetica Neue"/>
                <a:ea typeface="Helvetica Neue"/>
                <a:cs typeface="Helvetica Neue"/>
                <a:sym typeface="Helvetica Neue"/>
              </a:rPr>
              <a:t>walk2friends: Inferring Social Links from Mobility Profiles</a:t>
            </a:r>
            <a:r>
              <a:rPr sz="800" dirty="0"/>
              <a:t>, CCS, 2017</a:t>
            </a:r>
          </a:p>
          <a:p>
            <a:pPr defTabSz="412735">
              <a:defRPr sz="15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800" dirty="0"/>
              <a:t>[2] De </a:t>
            </a:r>
            <a:r>
              <a:rPr sz="800" dirty="0" err="1"/>
              <a:t>Montjoye</a:t>
            </a:r>
            <a:r>
              <a:rPr sz="800" dirty="0"/>
              <a:t> et al., </a:t>
            </a:r>
            <a:r>
              <a:rPr sz="800" b="1" dirty="0">
                <a:latin typeface="Helvetica Neue"/>
                <a:ea typeface="Helvetica Neue"/>
                <a:cs typeface="Helvetica Neue"/>
                <a:sym typeface="Helvetica Neue"/>
              </a:rPr>
              <a:t>Unique in the crowd: The Privacy bounds of human mobility</a:t>
            </a:r>
            <a:r>
              <a:rPr sz="800" dirty="0"/>
              <a:t>, Nature, 2013</a:t>
            </a:r>
          </a:p>
          <a:p>
            <a:pPr defTabSz="412735">
              <a:defRPr sz="15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800" dirty="0"/>
              <a:t>[3] Narayanan and </a:t>
            </a:r>
            <a:r>
              <a:rPr sz="800" dirty="0" err="1"/>
              <a:t>Shmatikov</a:t>
            </a:r>
            <a:r>
              <a:rPr sz="800" dirty="0"/>
              <a:t>, </a:t>
            </a:r>
            <a:r>
              <a:rPr sz="800" b="1" dirty="0">
                <a:latin typeface="Helvetica Neue"/>
                <a:ea typeface="Helvetica Neue"/>
                <a:cs typeface="Helvetica Neue"/>
                <a:sym typeface="Helvetica Neue"/>
              </a:rPr>
              <a:t>Robust de-anonymization of large sparse datasets</a:t>
            </a:r>
            <a:r>
              <a:rPr sz="800" dirty="0"/>
              <a:t>, S&amp;P, 2008</a:t>
            </a:r>
          </a:p>
          <a:p>
            <a:pPr defTabSz="412735">
              <a:defRPr sz="15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800" dirty="0"/>
              <a:t>[4] Humbert et al., </a:t>
            </a:r>
            <a:r>
              <a:rPr sz="800" b="1" dirty="0">
                <a:latin typeface="Helvetica Neue"/>
                <a:ea typeface="Helvetica Neue"/>
                <a:cs typeface="Helvetica Neue"/>
                <a:sym typeface="Helvetica Neue"/>
              </a:rPr>
              <a:t>De-anonymizing genomic databases using phenotypic traits</a:t>
            </a:r>
            <a:r>
              <a:rPr sz="800" dirty="0"/>
              <a:t>, </a:t>
            </a:r>
            <a:r>
              <a:rPr sz="800" dirty="0" err="1"/>
              <a:t>PoPETs</a:t>
            </a:r>
            <a:r>
              <a:rPr sz="800" dirty="0"/>
              <a:t>, 2015</a:t>
            </a:r>
          </a:p>
          <a:p>
            <a:pPr defTabSz="412735">
              <a:defRPr sz="15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800" dirty="0"/>
              <a:t>[5] </a:t>
            </a:r>
            <a:r>
              <a:rPr sz="800" dirty="0" err="1"/>
              <a:t>Gymrek</a:t>
            </a:r>
            <a:r>
              <a:rPr sz="800" dirty="0"/>
              <a:t> et al., </a:t>
            </a:r>
            <a:r>
              <a:rPr sz="800" b="1" dirty="0">
                <a:latin typeface="Helvetica Neue"/>
                <a:ea typeface="Helvetica Neue"/>
                <a:cs typeface="Helvetica Neue"/>
                <a:sym typeface="Helvetica Neue"/>
              </a:rPr>
              <a:t>Identifying personal genomes by surname inference</a:t>
            </a:r>
            <a:r>
              <a:rPr sz="800" dirty="0"/>
              <a:t>, Science, 2013</a:t>
            </a:r>
          </a:p>
          <a:p>
            <a:pPr defTabSz="412735">
              <a:defRPr sz="15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800" dirty="0"/>
              <a:t>[6] </a:t>
            </a:r>
            <a:r>
              <a:rPr sz="800" dirty="0" err="1"/>
              <a:t>Shokri</a:t>
            </a:r>
            <a:r>
              <a:rPr sz="800" dirty="0"/>
              <a:t> et al., </a:t>
            </a:r>
            <a:r>
              <a:rPr sz="800" b="1" dirty="0">
                <a:latin typeface="Helvetica Neue"/>
                <a:ea typeface="Helvetica Neue"/>
                <a:cs typeface="Helvetica Neue"/>
                <a:sym typeface="Helvetica Neue"/>
              </a:rPr>
              <a:t>Membership inference attacks against machine learning models</a:t>
            </a:r>
            <a:r>
              <a:rPr sz="800" dirty="0"/>
              <a:t>, S&amp;P, 2017</a:t>
            </a:r>
          </a:p>
          <a:p>
            <a:pPr defTabSz="412735">
              <a:defRPr sz="15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800" dirty="0"/>
              <a:t>[7] Humbert et al., </a:t>
            </a:r>
            <a:r>
              <a:rPr sz="800" b="1" dirty="0">
                <a:latin typeface="Helvetica Neue"/>
                <a:ea typeface="Helvetica Neue"/>
                <a:cs typeface="Helvetica Neue"/>
                <a:sym typeface="Helvetica Neue"/>
              </a:rPr>
              <a:t>Addressing the concerns of the Lacks family: quantification of kin genomic privacy</a:t>
            </a:r>
            <a:r>
              <a:rPr sz="800" dirty="0"/>
              <a:t>, CCS, 2013</a:t>
            </a:r>
          </a:p>
          <a:p>
            <a:pPr defTabSz="412735">
              <a:defRPr sz="15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800" dirty="0"/>
              <a:t>[8] </a:t>
            </a:r>
            <a:r>
              <a:rPr sz="800" dirty="0" err="1"/>
              <a:t>Olteanu</a:t>
            </a:r>
            <a:r>
              <a:rPr sz="800" dirty="0"/>
              <a:t> et al., </a:t>
            </a:r>
            <a:r>
              <a:rPr sz="800" b="1" dirty="0">
                <a:latin typeface="Helvetica Neue"/>
                <a:ea typeface="Helvetica Neue"/>
                <a:cs typeface="Helvetica Neue"/>
                <a:sym typeface="Helvetica Neue"/>
              </a:rPr>
              <a:t>Quantifying interdependent privacy risks with location data</a:t>
            </a:r>
            <a:r>
              <a:rPr sz="800" dirty="0"/>
              <a:t>, IEEE TMC, 2017</a:t>
            </a:r>
          </a:p>
          <a:p>
            <a:pPr defTabSz="412735">
              <a:defRPr sz="15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800" dirty="0"/>
              <a:t>[9] </a:t>
            </a:r>
            <a:r>
              <a:rPr sz="800" dirty="0" err="1"/>
              <a:t>Biczok</a:t>
            </a:r>
            <a:r>
              <a:rPr sz="800" dirty="0"/>
              <a:t> et al., </a:t>
            </a:r>
            <a:r>
              <a:rPr sz="800" b="1" dirty="0">
                <a:latin typeface="Helvetica Neue"/>
                <a:ea typeface="Helvetica Neue"/>
                <a:cs typeface="Helvetica Neue"/>
                <a:sym typeface="Helvetica Neue"/>
              </a:rPr>
              <a:t>Interdependent privacy: let me share your data</a:t>
            </a:r>
            <a:r>
              <a:rPr sz="800" dirty="0"/>
              <a:t>, FC, 2013</a:t>
            </a:r>
          </a:p>
        </p:txBody>
      </p:sp>
    </p:spTree>
    <p:extLst>
      <p:ext uri="{BB962C8B-B14F-4D97-AF65-F5344CB8AC3E}">
        <p14:creationId xmlns:p14="http://schemas.microsoft.com/office/powerpoint/2010/main" val="13308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Access control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187517" indent="-187517" defTabSz="246451">
              <a:spcBef>
                <a:spcPts val="1758"/>
              </a:spcBef>
              <a:defRPr sz="1920"/>
            </a:pPr>
            <a:r>
              <a:t>Access control</a:t>
            </a:r>
          </a:p>
          <a:p>
            <a:pPr marL="375034" lvl="1" indent="-187517" defTabSz="246451">
              <a:spcBef>
                <a:spcPts val="1758"/>
              </a:spcBef>
              <a:defRPr sz="1920"/>
            </a:pPr>
            <a:r>
              <a:t>Attribute-based access control (ABAC)</a:t>
            </a:r>
          </a:p>
          <a:p>
            <a:pPr marL="375034" lvl="1" indent="-187517" defTabSz="246451">
              <a:spcBef>
                <a:spcPts val="1758"/>
              </a:spcBef>
              <a:defRPr sz="1920"/>
            </a:pPr>
            <a:r>
              <a:t>Role-based access control (RBAC)</a:t>
            </a:r>
          </a:p>
          <a:p>
            <a:pPr marL="375034" lvl="1" indent="-187517" defTabSz="246451">
              <a:spcBef>
                <a:spcPts val="1758"/>
              </a:spcBef>
              <a:defRPr sz="1920"/>
            </a:pPr>
            <a:r>
              <a:t>Identity-based access control (IBAC)</a:t>
            </a:r>
          </a:p>
          <a:p>
            <a:pPr marL="187517" indent="-187517" defTabSz="246451">
              <a:spcBef>
                <a:spcPts val="1758"/>
              </a:spcBef>
              <a:defRPr sz="1920"/>
            </a:pPr>
            <a:r>
              <a:t>Cryptographic mechanisms</a:t>
            </a:r>
          </a:p>
          <a:p>
            <a:pPr marL="375034" lvl="1" indent="-187517" defTabSz="246451">
              <a:spcBef>
                <a:spcPts val="1758"/>
              </a:spcBef>
              <a:defRPr sz="1920"/>
            </a:pPr>
            <a:r>
              <a:t>Homomorphic encryption: allows you to perform computations directly on the encrypted data without decrypting them (except the final result)</a:t>
            </a:r>
          </a:p>
          <a:p>
            <a:pPr marL="562550" lvl="2" indent="-187517" defTabSz="246451">
              <a:spcBef>
                <a:spcPts val="1758"/>
              </a:spcBef>
              <a:defRPr sz="1920"/>
            </a:pPr>
            <a:r>
              <a:t>Computation in the encrypted domain -&gt; affecting the efficiency of the system</a:t>
            </a:r>
          </a:p>
          <a:p>
            <a:pPr marL="187517" indent="-187517" defTabSz="246451">
              <a:spcBef>
                <a:spcPts val="1758"/>
              </a:spcBef>
              <a:defRPr sz="1920"/>
            </a:pPr>
            <a:r>
              <a:t>Differential privacy</a:t>
            </a:r>
          </a:p>
          <a:p>
            <a:pPr marL="375034" lvl="1" indent="-187517" defTabSz="246451">
              <a:spcBef>
                <a:spcPts val="1758"/>
              </a:spcBef>
              <a:defRPr sz="1920"/>
            </a:pPr>
            <a:r>
              <a:t>Perturbing the released statistics to avoid membership inference</a:t>
            </a:r>
          </a:p>
          <a:p>
            <a:pPr marL="562550" lvl="2" indent="-187517" defTabSz="246451">
              <a:spcBef>
                <a:spcPts val="1758"/>
              </a:spcBef>
              <a:defRPr sz="1920"/>
            </a:pPr>
            <a:r>
              <a:t>Adding noise to the statistics -&gt; affecting the utility of the result</a:t>
            </a:r>
          </a:p>
        </p:txBody>
      </p:sp>
      <p:sp>
        <p:nvSpPr>
          <p:cNvPr id="133" name="Privacy Prot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Privacy Protection</a:t>
            </a:r>
          </a:p>
        </p:txBody>
      </p:sp>
    </p:spTree>
    <p:extLst>
      <p:ext uri="{BB962C8B-B14F-4D97-AF65-F5344CB8AC3E}">
        <p14:creationId xmlns:p14="http://schemas.microsoft.com/office/powerpoint/2010/main" val="111831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7" name="Numéro de diapositive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36" name="Differential priva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Differential privacy</a:t>
            </a:r>
          </a:p>
        </p:txBody>
      </p:sp>
      <p:pic>
        <p:nvPicPr>
          <p:cNvPr id="138" name="Apple-Differential-Privacy-WWDC-2016-slide-009.png" descr="Apple-Differential-Privacy-WWDC-2016-slide-0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6046" y="1291106"/>
            <a:ext cx="7711909" cy="4819943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Apple WWDC 2016 slide"/>
          <p:cNvSpPr txBox="1"/>
          <p:nvPr/>
        </p:nvSpPr>
        <p:spPr>
          <a:xfrm>
            <a:off x="3438272" y="6218270"/>
            <a:ext cx="1814599" cy="25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defTabSz="587022">
              <a:defRPr sz="2000"/>
            </a:lvl1pPr>
          </a:lstStyle>
          <a:p>
            <a:r>
              <a:rPr sz="1406"/>
              <a:t>Apple WWDC 2016 slide</a:t>
            </a:r>
          </a:p>
        </p:txBody>
      </p:sp>
    </p:spTree>
    <p:extLst>
      <p:ext uri="{BB962C8B-B14F-4D97-AF65-F5344CB8AC3E}">
        <p14:creationId xmlns:p14="http://schemas.microsoft.com/office/powerpoint/2010/main" val="366768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12738" indent="0">
              <a:buNone/>
            </a:pPr>
            <a:r>
              <a:rPr lang="en-US" sz="1800" b="1" dirty="0" err="1"/>
              <a:t>Renga</a:t>
            </a:r>
            <a:r>
              <a:rPr lang="en-US" sz="1800" dirty="0"/>
              <a:t> (連歌), </a:t>
            </a:r>
            <a:r>
              <a:rPr lang="en-US" sz="1800" i="1" dirty="0"/>
              <a:t>plural</a:t>
            </a:r>
            <a:r>
              <a:rPr lang="en-US" sz="1800" dirty="0"/>
              <a:t> </a:t>
            </a:r>
            <a:r>
              <a:rPr lang="en-US" sz="1800" b="1" dirty="0" err="1"/>
              <a:t>renga</a:t>
            </a:r>
            <a:r>
              <a:rPr lang="en-US" sz="1800" dirty="0"/>
              <a:t>, </a:t>
            </a:r>
            <a:r>
              <a:rPr lang="en-US" sz="1800" i="1" dirty="0"/>
              <a:t>a genre of Japanese linked-verse poetry in which two or more poets supply alternating sections of a poem linked by verbal and thematic associations</a:t>
            </a:r>
            <a:r>
              <a:rPr lang="en-US" sz="1800" i="1" dirty="0" smtClean="0"/>
              <a:t>.</a:t>
            </a:r>
            <a:endParaRPr lang="en-US" sz="1800" dirty="0" smtClean="0"/>
          </a:p>
          <a:p>
            <a:pPr marL="312738" indent="0">
              <a:buNone/>
            </a:pPr>
            <a:r>
              <a:rPr lang="en-US" sz="1800" dirty="0" smtClean="0"/>
              <a:t>—</a:t>
            </a:r>
            <a:r>
              <a:rPr lang="en-US" sz="1800" dirty="0" err="1"/>
              <a:t>Encyclopædia</a:t>
            </a:r>
            <a:r>
              <a:rPr lang="en-US" sz="1800" dirty="0"/>
              <a:t> </a:t>
            </a:r>
            <a:r>
              <a:rPr lang="en-US" sz="1800" dirty="0" smtClean="0"/>
              <a:t>Britannica</a:t>
            </a:r>
          </a:p>
          <a:p>
            <a:endParaRPr lang="en-US" sz="2000" dirty="0" smtClean="0"/>
          </a:p>
          <a:p>
            <a:r>
              <a:rPr lang="en-US" sz="2000" b="1" dirty="0" err="1" smtClean="0"/>
              <a:t>Renga</a:t>
            </a:r>
            <a:r>
              <a:rPr lang="en-US" sz="2000" dirty="0" smtClean="0"/>
              <a:t> </a:t>
            </a:r>
            <a:r>
              <a:rPr lang="en-US" sz="2000" dirty="0"/>
              <a:t>is a highly-scalable &amp; secure open software platform designed to foster multidisciplinary data (science) collaboration across mutually untrusted academic and industrial institutions.</a:t>
            </a:r>
          </a:p>
          <a:p>
            <a:r>
              <a:rPr lang="en-US" sz="2000" dirty="0"/>
              <a:t>The platform allow practitioners to:</a:t>
            </a:r>
          </a:p>
          <a:p>
            <a:pPr lvl="1"/>
            <a:r>
              <a:rPr lang="en-US" sz="1600" dirty="0"/>
              <a:t>Securely manage, share and process large-scale data across untrusted parties operating in a federated environment.</a:t>
            </a:r>
          </a:p>
          <a:p>
            <a:pPr lvl="1"/>
            <a:r>
              <a:rPr lang="en-US" sz="1600" dirty="0"/>
              <a:t>Capture complete lineage automatically up to original raw data for detailed traceability (auditability &amp; reproducibility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Adhere to FAIR principles and enable reproducible research</a:t>
            </a:r>
            <a:endParaRPr lang="en-US" sz="1600" dirty="0"/>
          </a:p>
          <a:p>
            <a:pPr marL="357188" indent="-342900"/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RENGA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50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4" name="Curved Connector 813"/>
          <p:cNvCxnSpPr>
            <a:endCxn id="20" idx="0"/>
          </p:cNvCxnSpPr>
          <p:nvPr/>
        </p:nvCxnSpPr>
        <p:spPr>
          <a:xfrm rot="5400000">
            <a:off x="6865953" y="1815160"/>
            <a:ext cx="314350" cy="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Content Placeholder 205"/>
          <p:cNvSpPr>
            <a:spLocks noGrp="1"/>
          </p:cNvSpPr>
          <p:nvPr>
            <p:ph idx="1"/>
          </p:nvPr>
        </p:nvSpPr>
        <p:spPr>
          <a:xfrm>
            <a:off x="628650" y="1276709"/>
            <a:ext cx="4092037" cy="4900254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Reproducible Research</a:t>
            </a:r>
          </a:p>
          <a:p>
            <a:pPr lvl="1"/>
            <a:r>
              <a:rPr lang="en-US" sz="1600" dirty="0" smtClean="0"/>
              <a:t>See the (versioned) algorithms</a:t>
            </a:r>
          </a:p>
          <a:p>
            <a:pPr lvl="1"/>
            <a:r>
              <a:rPr lang="en-US" sz="1600" dirty="0" smtClean="0"/>
              <a:t>See the data</a:t>
            </a:r>
          </a:p>
          <a:p>
            <a:pPr lvl="1"/>
            <a:r>
              <a:rPr lang="en-US" sz="1600" dirty="0" smtClean="0"/>
              <a:t>Replay a workflow</a:t>
            </a:r>
          </a:p>
          <a:p>
            <a:pPr lvl="1"/>
            <a:r>
              <a:rPr lang="en-US" sz="1600" dirty="0" smtClean="0"/>
              <a:t>Compare workflows, validate robustness</a:t>
            </a:r>
          </a:p>
          <a:p>
            <a:r>
              <a:rPr lang="en-US" sz="2000" dirty="0" smtClean="0"/>
              <a:t>Reusability</a:t>
            </a:r>
          </a:p>
          <a:p>
            <a:pPr lvl="1"/>
            <a:r>
              <a:rPr lang="en-US" sz="1600" dirty="0" smtClean="0"/>
              <a:t>Reuse data on new workflows</a:t>
            </a:r>
          </a:p>
          <a:p>
            <a:pPr lvl="1"/>
            <a:r>
              <a:rPr lang="en-US" sz="1600" dirty="0" smtClean="0"/>
              <a:t>Clone and modify workflows</a:t>
            </a:r>
          </a:p>
          <a:p>
            <a:r>
              <a:rPr lang="en-US" sz="2000" dirty="0" smtClean="0"/>
              <a:t>Knowledge Graph</a:t>
            </a:r>
          </a:p>
          <a:p>
            <a:pPr lvl="1"/>
            <a:r>
              <a:rPr lang="en-US" sz="1600" dirty="0" smtClean="0"/>
              <a:t>Data popularity, H-index</a:t>
            </a:r>
          </a:p>
          <a:p>
            <a:pPr lvl="1"/>
            <a:r>
              <a:rPr lang="en-US" sz="1600" dirty="0" smtClean="0"/>
              <a:t>Who is using the data?</a:t>
            </a:r>
          </a:p>
          <a:p>
            <a:pPr lvl="1"/>
            <a:r>
              <a:rPr lang="en-US" sz="1600" dirty="0" smtClean="0"/>
              <a:t>For what?</a:t>
            </a:r>
          </a:p>
          <a:p>
            <a:pPr lvl="1"/>
            <a:r>
              <a:rPr lang="en-US" sz="1600" dirty="0" smtClean="0"/>
              <a:t>Data science of data science, recommender systems, </a:t>
            </a:r>
            <a:r>
              <a:rPr lang="is-IS" sz="1600" dirty="0" smtClean="0"/>
              <a:t>…</a:t>
            </a:r>
            <a:endParaRPr lang="en-US" sz="1600" dirty="0" smtClean="0"/>
          </a:p>
          <a:p>
            <a:r>
              <a:rPr lang="en-US" sz="2000" dirty="0" smtClean="0"/>
              <a:t>IP Protection</a:t>
            </a:r>
          </a:p>
          <a:p>
            <a:pPr lvl="1"/>
            <a:r>
              <a:rPr lang="en-US" sz="1600" dirty="0" smtClean="0"/>
              <a:t>Decide who sees the data,</a:t>
            </a:r>
          </a:p>
          <a:p>
            <a:pPr lvl="1"/>
            <a:r>
              <a:rPr lang="en-US" sz="1600" dirty="0" smtClean="0"/>
              <a:t>The algorithms,</a:t>
            </a:r>
          </a:p>
          <a:p>
            <a:pPr lvl="1"/>
            <a:r>
              <a:rPr lang="en-US" sz="1600" dirty="0" smtClean="0"/>
              <a:t>The data I use,</a:t>
            </a:r>
          </a:p>
          <a:p>
            <a:pPr lvl="1"/>
            <a:r>
              <a:rPr lang="en-US" sz="1600" dirty="0" smtClean="0"/>
              <a:t>And how I use it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(Data) Science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728777" y="3324671"/>
            <a:ext cx="576000" cy="18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Data5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728777" y="2743653"/>
            <a:ext cx="576000" cy="180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App D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091574" y="2396094"/>
            <a:ext cx="576000" cy="18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Data2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728777" y="2396094"/>
            <a:ext cx="576000" cy="18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Data3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13" name="Curved Connector 12"/>
          <p:cNvCxnSpPr/>
          <p:nvPr/>
        </p:nvCxnSpPr>
        <p:spPr>
          <a:xfrm rot="5400000">
            <a:off x="6215600" y="2233877"/>
            <a:ext cx="340649" cy="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5400000">
            <a:off x="6942892" y="2662679"/>
            <a:ext cx="160471" cy="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16200000" flipH="1">
            <a:off x="6843301" y="2240590"/>
            <a:ext cx="340649" cy="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6091574" y="1965247"/>
            <a:ext cx="576000" cy="180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smtClean="0">
                <a:solidFill>
                  <a:schemeClr val="tx1"/>
                </a:solidFill>
              </a:rPr>
              <a:t>App A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728777" y="1972335"/>
            <a:ext cx="576000" cy="180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App B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6646824" y="3684672"/>
            <a:ext cx="746152" cy="1841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smtClean="0">
                <a:solidFill>
                  <a:schemeClr val="tx1"/>
                </a:solidFill>
              </a:rPr>
              <a:t>Notebook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729725" y="4022908"/>
            <a:ext cx="576000" cy="18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Data6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728777" y="1528340"/>
            <a:ext cx="576000" cy="18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Data1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190" name="Curved Connector 189"/>
          <p:cNvCxnSpPr>
            <a:stCxn id="835" idx="2"/>
            <a:endCxn id="19" idx="0"/>
          </p:cNvCxnSpPr>
          <p:nvPr/>
        </p:nvCxnSpPr>
        <p:spPr>
          <a:xfrm rot="5400000">
            <a:off x="6251808" y="1837479"/>
            <a:ext cx="255535" cy="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9" name="Group 1028"/>
          <p:cNvGrpSpPr/>
          <p:nvPr/>
        </p:nvGrpSpPr>
        <p:grpSpPr>
          <a:xfrm>
            <a:off x="7304777" y="1611252"/>
            <a:ext cx="650005" cy="964842"/>
            <a:chOff x="7276425" y="1476577"/>
            <a:chExt cx="650005" cy="964842"/>
          </a:xfrm>
        </p:grpSpPr>
        <p:sp>
          <p:nvSpPr>
            <p:cNvPr id="11" name="Rounded Rectangle 10"/>
            <p:cNvSpPr/>
            <p:nvPr/>
          </p:nvSpPr>
          <p:spPr>
            <a:xfrm>
              <a:off x="7350430" y="2261419"/>
              <a:ext cx="576000" cy="1800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Data4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urved Connector 17"/>
            <p:cNvCxnSpPr/>
            <p:nvPr/>
          </p:nvCxnSpPr>
          <p:spPr>
            <a:xfrm rot="5400000">
              <a:off x="7473603" y="2090802"/>
              <a:ext cx="344748" cy="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/>
            <p:cNvSpPr/>
            <p:nvPr/>
          </p:nvSpPr>
          <p:spPr>
            <a:xfrm>
              <a:off x="7350430" y="1830572"/>
              <a:ext cx="576000" cy="180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App C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93" name="Curved Connector 192"/>
            <p:cNvCxnSpPr>
              <a:stCxn id="27" idx="3"/>
              <a:endCxn id="21" idx="0"/>
            </p:cNvCxnSpPr>
            <p:nvPr/>
          </p:nvCxnSpPr>
          <p:spPr>
            <a:xfrm>
              <a:off x="7276425" y="1476577"/>
              <a:ext cx="362005" cy="353995"/>
            </a:xfrm>
            <a:prstGeom prst="curved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/>
          <p:cNvGrpSpPr/>
          <p:nvPr/>
        </p:nvGrpSpPr>
        <p:grpSpPr>
          <a:xfrm>
            <a:off x="7390004" y="3203769"/>
            <a:ext cx="1683668" cy="1140334"/>
            <a:chOff x="7358218" y="2950035"/>
            <a:chExt cx="1683668" cy="1140334"/>
          </a:xfrm>
        </p:grpSpPr>
        <p:sp>
          <p:nvSpPr>
            <p:cNvPr id="205" name="Rounded Rectangle 204"/>
            <p:cNvSpPr/>
            <p:nvPr/>
          </p:nvSpPr>
          <p:spPr>
            <a:xfrm>
              <a:off x="7946720" y="2950035"/>
              <a:ext cx="1095166" cy="1140334"/>
            </a:xfrm>
            <a:prstGeom prst="roundRect">
              <a:avLst>
                <a:gd name="adj" fmla="val 8692"/>
              </a:avLst>
            </a:prstGeom>
            <a:gradFill flip="none" rotWithShape="1">
              <a:gsLst>
                <a:gs pos="0">
                  <a:schemeClr val="bg1"/>
                </a:gs>
                <a:gs pos="68000">
                  <a:schemeClr val="accent4">
                    <a:alpha val="51000"/>
                    <a:lumMod val="11000"/>
                    <a:lumOff val="89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4" name="Picture 203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067" y="3000497"/>
              <a:ext cx="942803" cy="1008598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sp>
          <p:nvSpPr>
            <p:cNvPr id="210" name="Triangle 209"/>
            <p:cNvSpPr/>
            <p:nvPr/>
          </p:nvSpPr>
          <p:spPr>
            <a:xfrm rot="16200000">
              <a:off x="7182392" y="3208170"/>
              <a:ext cx="979327" cy="627676"/>
            </a:xfrm>
            <a:prstGeom prst="triangle">
              <a:avLst/>
            </a:prstGeom>
            <a:gradFill flip="none" rotWithShape="1">
              <a:gsLst>
                <a:gs pos="0">
                  <a:schemeClr val="bg1">
                    <a:alpha val="54000"/>
                  </a:schemeClr>
                </a:gs>
                <a:gs pos="57000">
                  <a:schemeClr val="bg2"/>
                </a:gs>
                <a:gs pos="99000">
                  <a:schemeClr val="accent4">
                    <a:lumMod val="75000"/>
                  </a:schemeClr>
                </a:gs>
              </a:gsLst>
              <a:lin ang="20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7308694" y="4097973"/>
            <a:ext cx="1221217" cy="1299027"/>
            <a:chOff x="7280342" y="3835713"/>
            <a:chExt cx="1221217" cy="1299027"/>
          </a:xfrm>
        </p:grpSpPr>
        <p:sp>
          <p:nvSpPr>
            <p:cNvPr id="212" name="Triangle 211"/>
            <p:cNvSpPr/>
            <p:nvPr/>
          </p:nvSpPr>
          <p:spPr>
            <a:xfrm rot="16200000">
              <a:off x="7265778" y="3850277"/>
              <a:ext cx="1188890" cy="1159762"/>
            </a:xfrm>
            <a:custGeom>
              <a:avLst/>
              <a:gdLst>
                <a:gd name="connsiteX0" fmla="*/ 0 w 1646761"/>
                <a:gd name="connsiteY0" fmla="*/ 636055 h 636055"/>
                <a:gd name="connsiteX1" fmla="*/ 823381 w 1646761"/>
                <a:gd name="connsiteY1" fmla="*/ 0 h 636055"/>
                <a:gd name="connsiteX2" fmla="*/ 1646761 w 1646761"/>
                <a:gd name="connsiteY2" fmla="*/ 636055 h 636055"/>
                <a:gd name="connsiteX3" fmla="*/ 0 w 1646761"/>
                <a:gd name="connsiteY3" fmla="*/ 636055 h 636055"/>
                <a:gd name="connsiteX0" fmla="*/ 0 w 1646761"/>
                <a:gd name="connsiteY0" fmla="*/ 641466 h 641466"/>
                <a:gd name="connsiteX1" fmla="*/ 1148021 w 1646761"/>
                <a:gd name="connsiteY1" fmla="*/ 0 h 641466"/>
                <a:gd name="connsiteX2" fmla="*/ 1646761 w 1646761"/>
                <a:gd name="connsiteY2" fmla="*/ 641466 h 641466"/>
                <a:gd name="connsiteX3" fmla="*/ 0 w 1646761"/>
                <a:gd name="connsiteY3" fmla="*/ 641466 h 641466"/>
                <a:gd name="connsiteX0" fmla="*/ 0 w 1646761"/>
                <a:gd name="connsiteY0" fmla="*/ 630641 h 630641"/>
                <a:gd name="connsiteX1" fmla="*/ 1158841 w 1646761"/>
                <a:gd name="connsiteY1" fmla="*/ 0 h 630641"/>
                <a:gd name="connsiteX2" fmla="*/ 1646761 w 1646761"/>
                <a:gd name="connsiteY2" fmla="*/ 630641 h 630641"/>
                <a:gd name="connsiteX3" fmla="*/ 0 w 1646761"/>
                <a:gd name="connsiteY3" fmla="*/ 630641 h 630641"/>
                <a:gd name="connsiteX0" fmla="*/ 0 w 1158841"/>
                <a:gd name="connsiteY0" fmla="*/ 630641 h 630641"/>
                <a:gd name="connsiteX1" fmla="*/ 1158841 w 1158841"/>
                <a:gd name="connsiteY1" fmla="*/ 0 h 630641"/>
                <a:gd name="connsiteX2" fmla="*/ 775646 w 1158841"/>
                <a:gd name="connsiteY2" fmla="*/ 630641 h 630641"/>
                <a:gd name="connsiteX3" fmla="*/ 0 w 1158841"/>
                <a:gd name="connsiteY3" fmla="*/ 630641 h 630641"/>
                <a:gd name="connsiteX0" fmla="*/ 0 w 1158841"/>
                <a:gd name="connsiteY0" fmla="*/ 630641 h 836246"/>
                <a:gd name="connsiteX1" fmla="*/ 1158841 w 1158841"/>
                <a:gd name="connsiteY1" fmla="*/ 0 h 836246"/>
                <a:gd name="connsiteX2" fmla="*/ 710718 w 1158841"/>
                <a:gd name="connsiteY2" fmla="*/ 836246 h 836246"/>
                <a:gd name="connsiteX3" fmla="*/ 0 w 1158841"/>
                <a:gd name="connsiteY3" fmla="*/ 630641 h 836246"/>
                <a:gd name="connsiteX0" fmla="*/ 0 w 1348217"/>
                <a:gd name="connsiteY0" fmla="*/ 820017 h 836246"/>
                <a:gd name="connsiteX1" fmla="*/ 1348217 w 1348217"/>
                <a:gd name="connsiteY1" fmla="*/ 0 h 836246"/>
                <a:gd name="connsiteX2" fmla="*/ 900094 w 1348217"/>
                <a:gd name="connsiteY2" fmla="*/ 836246 h 836246"/>
                <a:gd name="connsiteX3" fmla="*/ 0 w 1348217"/>
                <a:gd name="connsiteY3" fmla="*/ 820017 h 836246"/>
                <a:gd name="connsiteX0" fmla="*/ 0 w 1348217"/>
                <a:gd name="connsiteY0" fmla="*/ 820017 h 1247458"/>
                <a:gd name="connsiteX1" fmla="*/ 1348217 w 1348217"/>
                <a:gd name="connsiteY1" fmla="*/ 0 h 1247458"/>
                <a:gd name="connsiteX2" fmla="*/ 916323 w 1348217"/>
                <a:gd name="connsiteY2" fmla="*/ 1247458 h 1247458"/>
                <a:gd name="connsiteX3" fmla="*/ 0 w 1348217"/>
                <a:gd name="connsiteY3" fmla="*/ 820017 h 1247458"/>
                <a:gd name="connsiteX0" fmla="*/ 0 w 1348217"/>
                <a:gd name="connsiteY0" fmla="*/ 820017 h 1090553"/>
                <a:gd name="connsiteX1" fmla="*/ 1348217 w 1348217"/>
                <a:gd name="connsiteY1" fmla="*/ 0 h 1090553"/>
                <a:gd name="connsiteX2" fmla="*/ 910909 w 1348217"/>
                <a:gd name="connsiteY2" fmla="*/ 1090553 h 1090553"/>
                <a:gd name="connsiteX3" fmla="*/ 0 w 1348217"/>
                <a:gd name="connsiteY3" fmla="*/ 820017 h 1090553"/>
                <a:gd name="connsiteX0" fmla="*/ 0 w 1348217"/>
                <a:gd name="connsiteY0" fmla="*/ 820017 h 1068910"/>
                <a:gd name="connsiteX1" fmla="*/ 1348217 w 1348217"/>
                <a:gd name="connsiteY1" fmla="*/ 0 h 1068910"/>
                <a:gd name="connsiteX2" fmla="*/ 905498 w 1348217"/>
                <a:gd name="connsiteY2" fmla="*/ 1068910 h 1068910"/>
                <a:gd name="connsiteX3" fmla="*/ 0 w 1348217"/>
                <a:gd name="connsiteY3" fmla="*/ 820017 h 1068910"/>
                <a:gd name="connsiteX0" fmla="*/ 0 w 1348217"/>
                <a:gd name="connsiteY0" fmla="*/ 820017 h 1074323"/>
                <a:gd name="connsiteX1" fmla="*/ 1348217 w 1348217"/>
                <a:gd name="connsiteY1" fmla="*/ 0 h 1074323"/>
                <a:gd name="connsiteX2" fmla="*/ 845978 w 1348217"/>
                <a:gd name="connsiteY2" fmla="*/ 1074323 h 1074323"/>
                <a:gd name="connsiteX3" fmla="*/ 0 w 1348217"/>
                <a:gd name="connsiteY3" fmla="*/ 820017 h 1074323"/>
                <a:gd name="connsiteX0" fmla="*/ 0 w 1348217"/>
                <a:gd name="connsiteY0" fmla="*/ 820017 h 1680459"/>
                <a:gd name="connsiteX1" fmla="*/ 1348217 w 1348217"/>
                <a:gd name="connsiteY1" fmla="*/ 0 h 1680459"/>
                <a:gd name="connsiteX2" fmla="*/ 852905 w 1348217"/>
                <a:gd name="connsiteY2" fmla="*/ 1680459 h 1680459"/>
                <a:gd name="connsiteX3" fmla="*/ 0 w 1348217"/>
                <a:gd name="connsiteY3" fmla="*/ 820017 h 1680459"/>
                <a:gd name="connsiteX0" fmla="*/ 0 w 1348217"/>
                <a:gd name="connsiteY0" fmla="*/ 820017 h 1337559"/>
                <a:gd name="connsiteX1" fmla="*/ 1348217 w 1348217"/>
                <a:gd name="connsiteY1" fmla="*/ 0 h 1337559"/>
                <a:gd name="connsiteX2" fmla="*/ 991450 w 1348217"/>
                <a:gd name="connsiteY2" fmla="*/ 1337559 h 1337559"/>
                <a:gd name="connsiteX3" fmla="*/ 0 w 1348217"/>
                <a:gd name="connsiteY3" fmla="*/ 820017 h 1337559"/>
                <a:gd name="connsiteX0" fmla="*/ 0 w 1150790"/>
                <a:gd name="connsiteY0" fmla="*/ 418235 h 1337559"/>
                <a:gd name="connsiteX1" fmla="*/ 1150790 w 1150790"/>
                <a:gd name="connsiteY1" fmla="*/ 0 h 1337559"/>
                <a:gd name="connsiteX2" fmla="*/ 794023 w 1150790"/>
                <a:gd name="connsiteY2" fmla="*/ 1337559 h 1337559"/>
                <a:gd name="connsiteX3" fmla="*/ 0 w 1150790"/>
                <a:gd name="connsiteY3" fmla="*/ 418235 h 1337559"/>
                <a:gd name="connsiteX0" fmla="*/ 0 w 1150790"/>
                <a:gd name="connsiteY0" fmla="*/ 418235 h 1159762"/>
                <a:gd name="connsiteX1" fmla="*/ 1150790 w 1150790"/>
                <a:gd name="connsiteY1" fmla="*/ 0 h 1159762"/>
                <a:gd name="connsiteX2" fmla="*/ 749569 w 1150790"/>
                <a:gd name="connsiteY2" fmla="*/ 1159762 h 1159762"/>
                <a:gd name="connsiteX3" fmla="*/ 0 w 1150790"/>
                <a:gd name="connsiteY3" fmla="*/ 418235 h 1159762"/>
                <a:gd name="connsiteX0" fmla="*/ 0 w 1188890"/>
                <a:gd name="connsiteY0" fmla="*/ 221385 h 1159762"/>
                <a:gd name="connsiteX1" fmla="*/ 1188890 w 1188890"/>
                <a:gd name="connsiteY1" fmla="*/ 0 h 1159762"/>
                <a:gd name="connsiteX2" fmla="*/ 787669 w 1188890"/>
                <a:gd name="connsiteY2" fmla="*/ 1159762 h 1159762"/>
                <a:gd name="connsiteX3" fmla="*/ 0 w 1188890"/>
                <a:gd name="connsiteY3" fmla="*/ 221385 h 115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8890" h="1159762">
                  <a:moveTo>
                    <a:pt x="0" y="221385"/>
                  </a:moveTo>
                  <a:lnTo>
                    <a:pt x="1188890" y="0"/>
                  </a:lnTo>
                  <a:lnTo>
                    <a:pt x="787669" y="1159762"/>
                  </a:lnTo>
                  <a:lnTo>
                    <a:pt x="0" y="22138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54000"/>
                  </a:schemeClr>
                </a:gs>
                <a:gs pos="53000">
                  <a:schemeClr val="accent3">
                    <a:lumMod val="20000"/>
                    <a:lumOff val="80000"/>
                    <a:alpha val="57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2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ounded Rectangle 210"/>
            <p:cNvSpPr/>
            <p:nvPr/>
          </p:nvSpPr>
          <p:spPr>
            <a:xfrm>
              <a:off x="7406393" y="4175712"/>
              <a:ext cx="1095166" cy="959028"/>
            </a:xfrm>
            <a:prstGeom prst="roundRect">
              <a:avLst>
                <a:gd name="adj" fmla="val 8692"/>
              </a:avLst>
            </a:prstGeom>
            <a:gradFill flip="none" rotWithShape="1">
              <a:gsLst>
                <a:gs pos="0">
                  <a:schemeClr val="bg1"/>
                </a:gs>
                <a:gs pos="68000">
                  <a:schemeClr val="accent3">
                    <a:lumMod val="20000"/>
                    <a:lumOff val="80000"/>
                    <a:alpha val="75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8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08" name="Table 2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440883"/>
              </p:ext>
            </p:extLst>
          </p:nvPr>
        </p:nvGraphicFramePr>
        <p:xfrm>
          <a:off x="7513091" y="4506869"/>
          <a:ext cx="942803" cy="79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6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400" dirty="0" smtClean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9000" marB="9000"/>
                </a:tc>
                <a:tc>
                  <a:txBody>
                    <a:bodyPr/>
                    <a:lstStyle/>
                    <a:p>
                      <a:r>
                        <a:rPr lang="en-US" sz="400" dirty="0" smtClean="0">
                          <a:solidFill>
                            <a:schemeClr val="tx1"/>
                          </a:solidFill>
                        </a:rPr>
                        <a:t>T </a:t>
                      </a:r>
                      <a:r>
                        <a:rPr lang="de-DE" sz="40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de-DE" sz="400" baseline="30000" dirty="0" smtClean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en-US" sz="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9000" marB="9000"/>
                </a:tc>
                <a:tc>
                  <a:txBody>
                    <a:bodyPr/>
                    <a:lstStyle/>
                    <a:p>
                      <a:r>
                        <a:rPr lang="en-US" sz="400" dirty="0" smtClean="0">
                          <a:solidFill>
                            <a:schemeClr val="tx1"/>
                          </a:solidFill>
                        </a:rPr>
                        <a:t>RH%</a:t>
                      </a:r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0800" marB="9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400" dirty="0" smtClean="0">
                          <a:solidFill>
                            <a:schemeClr val="tx1"/>
                          </a:solidFill>
                        </a:rPr>
                        <a:t>00:30</a:t>
                      </a:r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9000" marB="9000"/>
                </a:tc>
                <a:tc>
                  <a:txBody>
                    <a:bodyPr/>
                    <a:lstStyle/>
                    <a:p>
                      <a:r>
                        <a:rPr lang="en-US" sz="400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9000" marB="9000"/>
                </a:tc>
                <a:tc>
                  <a:txBody>
                    <a:bodyPr/>
                    <a:lstStyle/>
                    <a:p>
                      <a:r>
                        <a:rPr lang="en-US" sz="40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9000" marB="9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400" dirty="0" smtClean="0">
                          <a:solidFill>
                            <a:schemeClr val="tx1"/>
                          </a:solidFill>
                        </a:rPr>
                        <a:t>00:30</a:t>
                      </a:r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9000" marB="9000"/>
                </a:tc>
                <a:tc>
                  <a:txBody>
                    <a:bodyPr/>
                    <a:lstStyle/>
                    <a:p>
                      <a:r>
                        <a:rPr lang="en-US" sz="4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9000" marB="9000"/>
                </a:tc>
                <a:tc>
                  <a:txBody>
                    <a:bodyPr/>
                    <a:lstStyle/>
                    <a:p>
                      <a:r>
                        <a:rPr lang="en-US" sz="400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9000" marB="9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400" dirty="0" smtClean="0">
                          <a:solidFill>
                            <a:schemeClr val="tx1"/>
                          </a:solidFill>
                        </a:rPr>
                        <a:t>01:00</a:t>
                      </a:r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9000" marB="9000"/>
                </a:tc>
                <a:tc>
                  <a:txBody>
                    <a:bodyPr/>
                    <a:lstStyle/>
                    <a:p>
                      <a:r>
                        <a:rPr lang="en-US" sz="4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9000" marB="9000"/>
                </a:tc>
                <a:tc>
                  <a:txBody>
                    <a:bodyPr/>
                    <a:lstStyle/>
                    <a:p>
                      <a:r>
                        <a:rPr lang="en-US" sz="400" dirty="0" smtClean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9000" marB="9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400" dirty="0" smtClean="0">
                          <a:solidFill>
                            <a:schemeClr val="tx1"/>
                          </a:solidFill>
                        </a:rPr>
                        <a:t>01:30</a:t>
                      </a:r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9000" marB="9000"/>
                </a:tc>
                <a:tc>
                  <a:txBody>
                    <a:bodyPr/>
                    <a:lstStyle/>
                    <a:p>
                      <a:r>
                        <a:rPr lang="en-US" sz="4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9000" marB="9000"/>
                </a:tc>
                <a:tc>
                  <a:txBody>
                    <a:bodyPr/>
                    <a:lstStyle/>
                    <a:p>
                      <a:r>
                        <a:rPr lang="en-US" sz="400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9000" marB="9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400" dirty="0" smtClean="0">
                          <a:solidFill>
                            <a:schemeClr val="tx1"/>
                          </a:solidFill>
                        </a:rPr>
                        <a:t>02:00</a:t>
                      </a:r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9000" marB="9000"/>
                </a:tc>
                <a:tc>
                  <a:txBody>
                    <a:bodyPr/>
                    <a:lstStyle/>
                    <a:p>
                      <a:r>
                        <a:rPr lang="en-US" sz="4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9000" marB="9000"/>
                </a:tc>
                <a:tc>
                  <a:txBody>
                    <a:bodyPr/>
                    <a:lstStyle/>
                    <a:p>
                      <a:r>
                        <a:rPr lang="en-US" sz="400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9000" marB="9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400" dirty="0" smtClean="0">
                          <a:solidFill>
                            <a:schemeClr val="tx1"/>
                          </a:solidFill>
                        </a:rPr>
                        <a:t>02:30</a:t>
                      </a:r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9000" marB="9000"/>
                </a:tc>
                <a:tc>
                  <a:txBody>
                    <a:bodyPr/>
                    <a:lstStyle/>
                    <a:p>
                      <a:r>
                        <a:rPr lang="en-US" sz="4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9000" marB="9000"/>
                </a:tc>
                <a:tc>
                  <a:txBody>
                    <a:bodyPr/>
                    <a:lstStyle/>
                    <a:p>
                      <a:r>
                        <a:rPr lang="en-US" sz="400" dirty="0" smtClean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9000" marB="9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400" dirty="0" smtClean="0">
                          <a:solidFill>
                            <a:schemeClr val="tx1"/>
                          </a:solidFill>
                        </a:rPr>
                        <a:t>03:00</a:t>
                      </a:r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9000" marB="9000"/>
                </a:tc>
                <a:tc>
                  <a:txBody>
                    <a:bodyPr/>
                    <a:lstStyle/>
                    <a:p>
                      <a:r>
                        <a:rPr lang="en-US" sz="4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9000" marB="9000"/>
                </a:tc>
                <a:tc>
                  <a:txBody>
                    <a:bodyPr/>
                    <a:lstStyle/>
                    <a:p>
                      <a:r>
                        <a:rPr lang="en-US" sz="4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9000" marB="9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400" dirty="0" smtClean="0">
                          <a:solidFill>
                            <a:schemeClr val="tx1"/>
                          </a:solidFill>
                        </a:rPr>
                        <a:t>03:30</a:t>
                      </a:r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9000" marB="9000"/>
                </a:tc>
                <a:tc>
                  <a:txBody>
                    <a:bodyPr/>
                    <a:lstStyle/>
                    <a:p>
                      <a:r>
                        <a:rPr lang="en-US" sz="4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9000" marB="9000"/>
                </a:tc>
                <a:tc>
                  <a:txBody>
                    <a:bodyPr/>
                    <a:lstStyle/>
                    <a:p>
                      <a:r>
                        <a:rPr lang="en-US" sz="400" dirty="0" smtClean="0">
                          <a:solidFill>
                            <a:schemeClr val="tx1"/>
                          </a:solidFill>
                        </a:rPr>
                        <a:t>42</a:t>
                      </a:r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9000" marB="9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400" dirty="0" smtClean="0">
                          <a:solidFill>
                            <a:schemeClr val="tx1"/>
                          </a:solidFill>
                        </a:rPr>
                        <a:t>04:00</a:t>
                      </a:r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9000" marB="9000"/>
                </a:tc>
                <a:tc>
                  <a:txBody>
                    <a:bodyPr/>
                    <a:lstStyle/>
                    <a:p>
                      <a:r>
                        <a:rPr lang="en-US" sz="4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9000" marB="9000"/>
                </a:tc>
                <a:tc>
                  <a:txBody>
                    <a:bodyPr/>
                    <a:lstStyle/>
                    <a:p>
                      <a:r>
                        <a:rPr lang="en-US" sz="400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9000" marB="9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367" name="Group 366"/>
          <p:cNvGrpSpPr/>
          <p:nvPr/>
        </p:nvGrpSpPr>
        <p:grpSpPr>
          <a:xfrm>
            <a:off x="4668668" y="3240254"/>
            <a:ext cx="2409849" cy="2186969"/>
            <a:chOff x="4640316" y="2977994"/>
            <a:chExt cx="2409849" cy="2186969"/>
          </a:xfrm>
        </p:grpSpPr>
        <p:cxnSp>
          <p:nvCxnSpPr>
            <p:cNvPr id="225" name="Curved Connector 218"/>
            <p:cNvCxnSpPr/>
            <p:nvPr/>
          </p:nvCxnSpPr>
          <p:spPr>
            <a:xfrm>
              <a:off x="5696110" y="3925844"/>
              <a:ext cx="0" cy="48374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Rounded Rectangle 217"/>
            <p:cNvSpPr/>
            <p:nvPr/>
          </p:nvSpPr>
          <p:spPr>
            <a:xfrm>
              <a:off x="5200861" y="3422412"/>
              <a:ext cx="990499" cy="1836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>
                  <a:solidFill>
                    <a:schemeClr val="tx1"/>
                  </a:solidFill>
                </a:rPr>
                <a:t>Dr</a:t>
              </a:r>
              <a:r>
                <a:rPr lang="en-US" sz="1050" dirty="0" smtClean="0">
                  <a:solidFill>
                    <a:schemeClr val="tx1"/>
                  </a:solidFill>
                </a:rPr>
                <a:t> John Doe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219" name="Curved Connector 218"/>
            <p:cNvCxnSpPr>
              <a:stCxn id="218" idx="3"/>
              <a:endCxn id="29" idx="1"/>
            </p:cNvCxnSpPr>
            <p:nvPr/>
          </p:nvCxnSpPr>
          <p:spPr>
            <a:xfrm>
              <a:off x="6191360" y="3514212"/>
              <a:ext cx="427112" cy="733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Box 232"/>
            <p:cNvSpPr txBox="1"/>
            <p:nvPr/>
          </p:nvSpPr>
          <p:spPr>
            <a:xfrm>
              <a:off x="6297990" y="3359386"/>
              <a:ext cx="223982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smtClean="0"/>
                <a:t>dev</a:t>
              </a:r>
              <a:endParaRPr lang="en-US" sz="900" dirty="0"/>
            </a:p>
          </p:txBody>
        </p:sp>
        <p:sp>
          <p:nvSpPr>
            <p:cNvPr id="222" name="Rounded Rectangle 221"/>
            <p:cNvSpPr/>
            <p:nvPr/>
          </p:nvSpPr>
          <p:spPr>
            <a:xfrm>
              <a:off x="5203143" y="4409589"/>
              <a:ext cx="985934" cy="1836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 smtClean="0">
                  <a:solidFill>
                    <a:schemeClr val="tx1"/>
                  </a:solidFill>
                </a:rPr>
                <a:t>Dr</a:t>
              </a:r>
              <a:r>
                <a:rPr lang="en-US" sz="1050" dirty="0" smtClean="0">
                  <a:solidFill>
                    <a:schemeClr val="tx1"/>
                  </a:solidFill>
                </a:rPr>
                <a:t> </a:t>
              </a:r>
              <a:r>
                <a:rPr lang="en-US" sz="1050" dirty="0" err="1" smtClean="0">
                  <a:solidFill>
                    <a:schemeClr val="tx1"/>
                  </a:solidFill>
                </a:rPr>
                <a:t>Janne</a:t>
              </a:r>
              <a:r>
                <a:rPr lang="en-US" sz="1050" dirty="0" smtClean="0">
                  <a:solidFill>
                    <a:schemeClr val="tx1"/>
                  </a:solidFill>
                </a:rPr>
                <a:t> Roe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5737040" y="4080784"/>
              <a:ext cx="376658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 smtClean="0"/>
                <a:t>author</a:t>
              </a:r>
              <a:endParaRPr lang="en-US" sz="900" dirty="0"/>
            </a:p>
          </p:txBody>
        </p:sp>
        <p:sp>
          <p:nvSpPr>
            <p:cNvPr id="245" name="Rounded Rectangle 244"/>
            <p:cNvSpPr/>
            <p:nvPr/>
          </p:nvSpPr>
          <p:spPr>
            <a:xfrm>
              <a:off x="5200861" y="4981363"/>
              <a:ext cx="990499" cy="1836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Research topic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246" name="Curved Connector 218"/>
            <p:cNvCxnSpPr>
              <a:stCxn id="218" idx="1"/>
              <a:endCxn id="245" idx="1"/>
            </p:cNvCxnSpPr>
            <p:nvPr/>
          </p:nvCxnSpPr>
          <p:spPr>
            <a:xfrm rot="10800000" flipV="1">
              <a:off x="5200861" y="3514211"/>
              <a:ext cx="12700" cy="1558951"/>
            </a:xfrm>
            <a:prstGeom prst="curvedConnector3">
              <a:avLst>
                <a:gd name="adj1" fmla="val 3083724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urved Connector 218"/>
            <p:cNvCxnSpPr/>
            <p:nvPr/>
          </p:nvCxnSpPr>
          <p:spPr>
            <a:xfrm>
              <a:off x="5696110" y="4593189"/>
              <a:ext cx="1" cy="38817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TextBox 272"/>
            <p:cNvSpPr txBox="1"/>
            <p:nvPr/>
          </p:nvSpPr>
          <p:spPr>
            <a:xfrm>
              <a:off x="5291907" y="4681815"/>
              <a:ext cx="58911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smtClean="0"/>
                <a:t>research</a:t>
              </a:r>
              <a:endParaRPr lang="en-US" sz="900" dirty="0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4640316" y="3508592"/>
              <a:ext cx="58911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smtClean="0"/>
                <a:t>research</a:t>
              </a:r>
              <a:endParaRPr lang="en-US" sz="900" dirty="0"/>
            </a:p>
          </p:txBody>
        </p:sp>
        <p:cxnSp>
          <p:nvCxnSpPr>
            <p:cNvPr id="275" name="Curved Connector 218"/>
            <p:cNvCxnSpPr>
              <a:stCxn id="245" idx="1"/>
              <a:endCxn id="198" idx="1"/>
            </p:cNvCxnSpPr>
            <p:nvPr/>
          </p:nvCxnSpPr>
          <p:spPr>
            <a:xfrm rot="10800000" flipH="1">
              <a:off x="5200860" y="3848221"/>
              <a:ext cx="2311" cy="1224943"/>
            </a:xfrm>
            <a:prstGeom prst="curvedConnector3">
              <a:avLst>
                <a:gd name="adj1" fmla="val -9891822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ounded Rectangle 277"/>
            <p:cNvSpPr/>
            <p:nvPr/>
          </p:nvSpPr>
          <p:spPr>
            <a:xfrm>
              <a:off x="5194690" y="2977994"/>
              <a:ext cx="994357" cy="180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50" smtClean="0">
                  <a:solidFill>
                    <a:schemeClr val="tx1"/>
                  </a:solidFill>
                </a:rPr>
                <a:t>Company A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5004923" y="4176036"/>
              <a:ext cx="547229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smtClean="0"/>
                <a:t>Reference</a:t>
              </a:r>
              <a:endParaRPr lang="en-US" sz="900" dirty="0"/>
            </a:p>
          </p:txBody>
        </p:sp>
        <p:sp>
          <p:nvSpPr>
            <p:cNvPr id="310" name="Rounded Rectangle 309"/>
            <p:cNvSpPr/>
            <p:nvPr/>
          </p:nvSpPr>
          <p:spPr>
            <a:xfrm>
              <a:off x="6141445" y="4697276"/>
              <a:ext cx="908720" cy="1800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Company B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56" name="Curved Connector 218"/>
            <p:cNvCxnSpPr>
              <a:stCxn id="218" idx="0"/>
              <a:endCxn id="278" idx="2"/>
            </p:cNvCxnSpPr>
            <p:nvPr/>
          </p:nvCxnSpPr>
          <p:spPr>
            <a:xfrm flipH="1" flipV="1">
              <a:off x="5691869" y="3157994"/>
              <a:ext cx="4242" cy="26441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TextBox 358"/>
            <p:cNvSpPr txBox="1"/>
            <p:nvPr/>
          </p:nvSpPr>
          <p:spPr>
            <a:xfrm>
              <a:off x="5747382" y="3227475"/>
              <a:ext cx="529849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smtClean="0"/>
                <a:t>employee</a:t>
              </a:r>
              <a:endParaRPr lang="en-US" sz="900" dirty="0"/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6347960" y="4374280"/>
              <a:ext cx="529849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smtClean="0"/>
                <a:t>employee</a:t>
              </a:r>
              <a:endParaRPr lang="en-US" sz="900" dirty="0"/>
            </a:p>
          </p:txBody>
        </p:sp>
        <p:cxnSp>
          <p:nvCxnSpPr>
            <p:cNvPr id="361" name="Curved Connector 360"/>
            <p:cNvCxnSpPr>
              <a:stCxn id="222" idx="3"/>
              <a:endCxn id="310" idx="0"/>
            </p:cNvCxnSpPr>
            <p:nvPr/>
          </p:nvCxnSpPr>
          <p:spPr>
            <a:xfrm>
              <a:off x="6189077" y="4501389"/>
              <a:ext cx="406728" cy="195887"/>
            </a:xfrm>
            <a:prstGeom prst="curved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5" name="Group 364"/>
          <p:cNvGrpSpPr/>
          <p:nvPr/>
        </p:nvGrpSpPr>
        <p:grpSpPr>
          <a:xfrm>
            <a:off x="5231524" y="3960746"/>
            <a:ext cx="1498201" cy="241534"/>
            <a:chOff x="5203172" y="3691398"/>
            <a:chExt cx="1498201" cy="241534"/>
          </a:xfrm>
        </p:grpSpPr>
        <p:sp>
          <p:nvSpPr>
            <p:cNvPr id="198" name="Rounded Rectangle 197"/>
            <p:cNvSpPr/>
            <p:nvPr/>
          </p:nvSpPr>
          <p:spPr>
            <a:xfrm>
              <a:off x="5203172" y="3749332"/>
              <a:ext cx="985876" cy="1836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Publication Y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99" name="Curved Connector 198"/>
            <p:cNvCxnSpPr>
              <a:stCxn id="198" idx="3"/>
              <a:endCxn id="30" idx="1"/>
            </p:cNvCxnSpPr>
            <p:nvPr/>
          </p:nvCxnSpPr>
          <p:spPr>
            <a:xfrm>
              <a:off x="6189048" y="3841132"/>
              <a:ext cx="512325" cy="951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4" name="TextBox 363"/>
            <p:cNvSpPr txBox="1"/>
            <p:nvPr/>
          </p:nvSpPr>
          <p:spPr>
            <a:xfrm>
              <a:off x="6301320" y="3691398"/>
              <a:ext cx="223982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smtClean="0"/>
                <a:t>cite</a:t>
              </a:r>
              <a:endParaRPr lang="en-US" sz="900" dirty="0"/>
            </a:p>
          </p:txBody>
        </p:sp>
      </p:grpSp>
      <p:cxnSp>
        <p:nvCxnSpPr>
          <p:cNvPr id="740" name="Curved Connector 739"/>
          <p:cNvCxnSpPr>
            <a:stCxn id="8" idx="2"/>
          </p:cNvCxnSpPr>
          <p:nvPr/>
        </p:nvCxnSpPr>
        <p:spPr>
          <a:xfrm rot="16200000" flipH="1">
            <a:off x="6816269" y="3124160"/>
            <a:ext cx="407367" cy="635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Curved Connector 825"/>
          <p:cNvCxnSpPr>
            <a:stCxn id="7" idx="2"/>
            <a:endCxn id="29" idx="0"/>
          </p:cNvCxnSpPr>
          <p:nvPr/>
        </p:nvCxnSpPr>
        <p:spPr>
          <a:xfrm rot="16200000" flipH="1">
            <a:off x="6928338" y="3593109"/>
            <a:ext cx="180001" cy="3123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Curved Connector 833"/>
          <p:cNvCxnSpPr/>
          <p:nvPr/>
        </p:nvCxnSpPr>
        <p:spPr>
          <a:xfrm rot="16200000" flipH="1">
            <a:off x="6940069" y="3949265"/>
            <a:ext cx="180001" cy="3123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5" name="Rounded Rectangle 834"/>
          <p:cNvSpPr/>
          <p:nvPr/>
        </p:nvSpPr>
        <p:spPr>
          <a:xfrm>
            <a:off x="6091575" y="1529712"/>
            <a:ext cx="576000" cy="180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Data0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837" name="Curved Connector 836"/>
          <p:cNvCxnSpPr>
            <a:stCxn id="9" idx="2"/>
            <a:endCxn id="8" idx="1"/>
          </p:cNvCxnSpPr>
          <p:nvPr/>
        </p:nvCxnSpPr>
        <p:spPr>
          <a:xfrm rot="16200000" flipH="1">
            <a:off x="6425396" y="2530271"/>
            <a:ext cx="257559" cy="349203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6590643" y="3234395"/>
            <a:ext cx="760187" cy="289703"/>
            <a:chOff x="5979662" y="5667865"/>
            <a:chExt cx="760187" cy="289703"/>
          </a:xfrm>
        </p:grpSpPr>
        <p:sp>
          <p:nvSpPr>
            <p:cNvPr id="80" name="Rounded Rectangle 79"/>
            <p:cNvSpPr/>
            <p:nvPr/>
          </p:nvSpPr>
          <p:spPr>
            <a:xfrm>
              <a:off x="6083999" y="5721904"/>
              <a:ext cx="655850" cy="235664"/>
            </a:xfrm>
            <a:prstGeom prst="round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Picture 12" descr="ttps://d30y9cdsu7xlg0.cloudfront.net/png/9362-200.png"/>
            <p:cNvPicPr>
              <a:picLocks noChangeAspect="1" noChangeArrowheads="1"/>
            </p:cNvPicPr>
            <p:nvPr/>
          </p:nvPicPr>
          <p:blipFill>
            <a:blip r:embed="rId4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662" y="5667865"/>
              <a:ext cx="127366" cy="12736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/>
          <p:cNvGrpSpPr/>
          <p:nvPr/>
        </p:nvGrpSpPr>
        <p:grpSpPr>
          <a:xfrm>
            <a:off x="7392976" y="3037250"/>
            <a:ext cx="708982" cy="1163012"/>
            <a:chOff x="7392976" y="3037250"/>
            <a:chExt cx="708982" cy="1163012"/>
          </a:xfrm>
        </p:grpSpPr>
        <p:sp>
          <p:nvSpPr>
            <p:cNvPr id="65" name="Rounded Rectangle 64"/>
            <p:cNvSpPr/>
            <p:nvPr/>
          </p:nvSpPr>
          <p:spPr>
            <a:xfrm>
              <a:off x="7525958" y="3302524"/>
              <a:ext cx="576000" cy="180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Data7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521288" y="4020262"/>
              <a:ext cx="576000" cy="180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Data8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67" name="Curved Connector 66"/>
            <p:cNvCxnSpPr>
              <a:stCxn id="65" idx="2"/>
              <a:endCxn id="29" idx="3"/>
            </p:cNvCxnSpPr>
            <p:nvPr/>
          </p:nvCxnSpPr>
          <p:spPr>
            <a:xfrm rot="5400000">
              <a:off x="7456368" y="3419132"/>
              <a:ext cx="294198" cy="420982"/>
            </a:xfrm>
            <a:prstGeom prst="curved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urved Connector 72"/>
            <p:cNvCxnSpPr>
              <a:stCxn id="29" idx="3"/>
              <a:endCxn id="66" idx="0"/>
            </p:cNvCxnSpPr>
            <p:nvPr/>
          </p:nvCxnSpPr>
          <p:spPr>
            <a:xfrm>
              <a:off x="7392976" y="3776722"/>
              <a:ext cx="416312" cy="243540"/>
            </a:xfrm>
            <a:prstGeom prst="curved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urved Connector 84"/>
            <p:cNvCxnSpPr>
              <a:endCxn id="65" idx="0"/>
            </p:cNvCxnSpPr>
            <p:nvPr/>
          </p:nvCxnSpPr>
          <p:spPr>
            <a:xfrm rot="16200000" flipH="1">
              <a:off x="7676653" y="3169887"/>
              <a:ext cx="265274" cy="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7316738" y="4200262"/>
            <a:ext cx="985876" cy="546148"/>
            <a:chOff x="5085165" y="3410431"/>
            <a:chExt cx="985876" cy="546148"/>
          </a:xfrm>
        </p:grpSpPr>
        <p:sp>
          <p:nvSpPr>
            <p:cNvPr id="99" name="Rounded Rectangle 98"/>
            <p:cNvSpPr/>
            <p:nvPr/>
          </p:nvSpPr>
          <p:spPr>
            <a:xfrm>
              <a:off x="5085165" y="3772979"/>
              <a:ext cx="985876" cy="18360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Publication Z 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00" name="Curved Connector 99"/>
            <p:cNvCxnSpPr>
              <a:stCxn id="99" idx="0"/>
              <a:endCxn id="66" idx="2"/>
            </p:cNvCxnSpPr>
            <p:nvPr/>
          </p:nvCxnSpPr>
          <p:spPr>
            <a:xfrm rot="16200000" flipV="1">
              <a:off x="5396635" y="3591511"/>
              <a:ext cx="362548" cy="388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5634942" y="3523313"/>
              <a:ext cx="223982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smtClean="0"/>
                <a:t>cite</a:t>
              </a:r>
              <a:endParaRPr lang="en-US" sz="9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607440" y="3203769"/>
            <a:ext cx="2893089" cy="2395127"/>
            <a:chOff x="4607440" y="3203769"/>
            <a:chExt cx="2893089" cy="2395127"/>
          </a:xfrm>
        </p:grpSpPr>
        <p:sp>
          <p:nvSpPr>
            <p:cNvPr id="830" name="Rounded Rectangle 829"/>
            <p:cNvSpPr/>
            <p:nvPr/>
          </p:nvSpPr>
          <p:spPr>
            <a:xfrm>
              <a:off x="4607440" y="3203769"/>
              <a:ext cx="2893089" cy="2318059"/>
            </a:xfrm>
            <a:prstGeom prst="roundRect">
              <a:avLst>
                <a:gd name="adj" fmla="val 12216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12" descr="ttps://d30y9cdsu7xlg0.cloudfront.net/png/9362-200.png"/>
            <p:cNvPicPr>
              <a:picLocks noChangeAspect="1" noChangeArrowheads="1"/>
            </p:cNvPicPr>
            <p:nvPr/>
          </p:nvPicPr>
          <p:blipFill>
            <a:blip r:embed="rId5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3074" y="5357882"/>
              <a:ext cx="241014" cy="24101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/>
          <p:cNvGrpSpPr/>
          <p:nvPr/>
        </p:nvGrpSpPr>
        <p:grpSpPr>
          <a:xfrm>
            <a:off x="6219712" y="4746410"/>
            <a:ext cx="2082960" cy="715882"/>
            <a:chOff x="6219712" y="4746410"/>
            <a:chExt cx="2082960" cy="715882"/>
          </a:xfrm>
        </p:grpSpPr>
        <p:sp>
          <p:nvSpPr>
            <p:cNvPr id="114" name="TextBox 113"/>
            <p:cNvSpPr txBox="1"/>
            <p:nvPr/>
          </p:nvSpPr>
          <p:spPr>
            <a:xfrm>
              <a:off x="7860135" y="4772020"/>
              <a:ext cx="376658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 smtClean="0"/>
                <a:t>author</a:t>
              </a:r>
              <a:endParaRPr lang="en-US" sz="900" dirty="0"/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7316738" y="4947223"/>
              <a:ext cx="985934" cy="1836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en-US" sz="1050" dirty="0" err="1" smtClean="0">
                  <a:solidFill>
                    <a:schemeClr val="tx1"/>
                  </a:solidFill>
                </a:rPr>
                <a:t>Dr</a:t>
              </a:r>
              <a:r>
                <a:rPr lang="en-US" sz="1050" dirty="0">
                  <a:solidFill>
                    <a:schemeClr val="tx1"/>
                  </a:solidFill>
                </a:rPr>
                <a:t> Moe </a:t>
              </a:r>
              <a:r>
                <a:rPr lang="en-US" sz="1050" dirty="0" err="1">
                  <a:solidFill>
                    <a:schemeClr val="tx1"/>
                  </a:solidFill>
                </a:rPr>
                <a:t>Szyslak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07" name="Curved Connector 106"/>
            <p:cNvCxnSpPr>
              <a:stCxn id="106" idx="0"/>
              <a:endCxn id="99" idx="2"/>
            </p:cNvCxnSpPr>
            <p:nvPr/>
          </p:nvCxnSpPr>
          <p:spPr>
            <a:xfrm rot="16200000" flipV="1">
              <a:off x="7709285" y="4846802"/>
              <a:ext cx="200813" cy="29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urved Connector 218"/>
            <p:cNvCxnSpPr>
              <a:stCxn id="106" idx="2"/>
              <a:endCxn id="245" idx="3"/>
            </p:cNvCxnSpPr>
            <p:nvPr/>
          </p:nvCxnSpPr>
          <p:spPr>
            <a:xfrm rot="5400000">
              <a:off x="6912409" y="4438127"/>
              <a:ext cx="204600" cy="1589993"/>
            </a:xfrm>
            <a:prstGeom prst="curved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6598009" y="5323793"/>
              <a:ext cx="58911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smtClean="0"/>
                <a:t>research</a:t>
              </a:r>
              <a:endParaRPr lang="en-US" sz="900" dirty="0"/>
            </a:p>
          </p:txBody>
        </p:sp>
      </p:grpSp>
      <p:cxnSp>
        <p:nvCxnSpPr>
          <p:cNvPr id="87" name="Curved Connector 86"/>
          <p:cNvCxnSpPr/>
          <p:nvPr/>
        </p:nvCxnSpPr>
        <p:spPr>
          <a:xfrm rot="16200000" flipH="1">
            <a:off x="6890268" y="1395703"/>
            <a:ext cx="265274" cy="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/>
          <p:cNvCxnSpPr/>
          <p:nvPr/>
        </p:nvCxnSpPr>
        <p:spPr>
          <a:xfrm rot="16200000" flipH="1">
            <a:off x="6253287" y="1409346"/>
            <a:ext cx="265274" cy="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0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i="1" dirty="0"/>
              <a:t>a highly-scalable &amp; secure open software platform designed to foster multidisciplinary data (science) collaboration across mutually untrusted academic and industrial </a:t>
            </a:r>
            <a:r>
              <a:rPr lang="en-US" sz="1800" i="1" dirty="0" smtClean="0"/>
              <a:t>institutions</a:t>
            </a:r>
            <a:endParaRPr lang="en-US" sz="1800" dirty="0" smtClean="0"/>
          </a:p>
          <a:p>
            <a:r>
              <a:rPr lang="en-US" sz="1800" dirty="0"/>
              <a:t>Cross-organization collaboration framework</a:t>
            </a:r>
          </a:p>
          <a:p>
            <a:pPr lvl="1"/>
            <a:r>
              <a:rPr lang="en-US" sz="1600" dirty="0"/>
              <a:t>Pool content, analytics &amp; infrastructure from multiple autonomous organizations,</a:t>
            </a:r>
          </a:p>
          <a:p>
            <a:pPr lvl="1"/>
            <a:r>
              <a:rPr lang="en-US" sz="1600" dirty="0"/>
              <a:t>Respect every organization’s sovereignty.</a:t>
            </a:r>
          </a:p>
          <a:p>
            <a:pPr lvl="1"/>
            <a:r>
              <a:rPr lang="en-US" sz="1600" dirty="0"/>
              <a:t>Secure, Scalable, Reliable, Decentralized.</a:t>
            </a:r>
          </a:p>
          <a:p>
            <a:pPr lvl="1"/>
            <a:r>
              <a:rPr lang="en-US" sz="1600" dirty="0"/>
              <a:t>Non-intrusive, integrate with Data Scientist’s favorite IDEs for faster </a:t>
            </a:r>
            <a:r>
              <a:rPr lang="en-US" sz="1600" dirty="0" smtClean="0"/>
              <a:t>adoption</a:t>
            </a:r>
            <a:endParaRPr lang="en-US" sz="1800" dirty="0" smtClean="0"/>
          </a:p>
          <a:p>
            <a:r>
              <a:rPr lang="en-US" sz="1800" dirty="0" smtClean="0"/>
              <a:t>Facilitate repeatable research</a:t>
            </a:r>
          </a:p>
          <a:p>
            <a:pPr lvl="1"/>
            <a:r>
              <a:rPr lang="en-US" sz="1600" dirty="0" smtClean="0"/>
              <a:t>Automatic journaling of data science </a:t>
            </a:r>
            <a:r>
              <a:rPr lang="en-US" sz="1600" i="1" dirty="0" smtClean="0"/>
              <a:t>processes.</a:t>
            </a:r>
            <a:endParaRPr lang="en-US" sz="1600" dirty="0" smtClean="0"/>
          </a:p>
          <a:p>
            <a:pPr lvl="1"/>
            <a:r>
              <a:rPr lang="en-US" sz="1600" dirty="0"/>
              <a:t>Aid in research retrieval and </a:t>
            </a:r>
            <a:r>
              <a:rPr lang="en-US" sz="1600" dirty="0" smtClean="0"/>
              <a:t>reuse.</a:t>
            </a:r>
            <a:endParaRPr lang="en-US" sz="1800" dirty="0" smtClean="0"/>
          </a:p>
          <a:p>
            <a:r>
              <a:rPr lang="en-US" sz="1800" dirty="0" smtClean="0"/>
              <a:t>Open platform</a:t>
            </a:r>
            <a:endParaRPr lang="en-US" sz="1600" dirty="0" smtClean="0"/>
          </a:p>
          <a:p>
            <a:pPr lvl="1"/>
            <a:r>
              <a:rPr lang="en-US" sz="1600" dirty="0" smtClean="0"/>
              <a:t>Extensible with new types of services and tools without compromising security</a:t>
            </a:r>
          </a:p>
          <a:p>
            <a:pPr lvl="2"/>
            <a:r>
              <a:rPr lang="en-US" sz="1200" dirty="0" smtClean="0"/>
              <a:t>Data science on data science,</a:t>
            </a:r>
          </a:p>
          <a:p>
            <a:pPr lvl="2"/>
            <a:r>
              <a:rPr lang="en-US" sz="1200" dirty="0" smtClean="0"/>
              <a:t>Agile </a:t>
            </a:r>
            <a:r>
              <a:rPr lang="en-US" sz="1200" dirty="0"/>
              <a:t>data science </a:t>
            </a:r>
            <a:r>
              <a:rPr lang="en-US" sz="1200" dirty="0" smtClean="0"/>
              <a:t>frameworks for </a:t>
            </a:r>
            <a:r>
              <a:rPr lang="en-US" sz="1200" dirty="0"/>
              <a:t>rapid </a:t>
            </a:r>
            <a:r>
              <a:rPr lang="en-US" sz="1200" dirty="0" smtClean="0"/>
              <a:t>R&amp;D,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Pillars of RENGA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RENGA Software Stack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34" y="939967"/>
            <a:ext cx="6728710" cy="543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6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/>
          <p:cNvSpPr/>
          <p:nvPr/>
        </p:nvSpPr>
        <p:spPr>
          <a:xfrm>
            <a:off x="4093878" y="6426955"/>
            <a:ext cx="898635" cy="336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The Software Stack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624950" y="2660050"/>
            <a:ext cx="8311033" cy="360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Common API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624950" y="2886623"/>
            <a:ext cx="1499078" cy="20062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 smtClean="0"/>
              <a:t>Micro services</a:t>
            </a:r>
          </a:p>
          <a:p>
            <a:endParaRPr lang="en-US" sz="400" dirty="0" smtClean="0"/>
          </a:p>
          <a:p>
            <a:r>
              <a:rPr lang="en-US" sz="1050" dirty="0" smtClean="0"/>
              <a:t>- Security</a:t>
            </a:r>
          </a:p>
          <a:p>
            <a:r>
              <a:rPr lang="en-US" sz="1050" dirty="0" smtClean="0"/>
              <a:t>- Privacy</a:t>
            </a:r>
          </a:p>
          <a:p>
            <a:r>
              <a:rPr lang="en-US" sz="1050" dirty="0" smtClean="0"/>
              <a:t>- Federation</a:t>
            </a:r>
          </a:p>
          <a:p>
            <a:r>
              <a:rPr lang="en-US" sz="1050" dirty="0" smtClean="0"/>
              <a:t>- Reproducible research</a:t>
            </a:r>
          </a:p>
          <a:p>
            <a:r>
              <a:rPr lang="en-US" sz="1050" dirty="0" smtClean="0"/>
              <a:t>- Data protection</a:t>
            </a:r>
            <a:endParaRPr lang="en-US" sz="1100" dirty="0" smtClean="0"/>
          </a:p>
          <a:p>
            <a:pPr algn="ctr"/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624950" y="4995365"/>
            <a:ext cx="8313944" cy="1041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Geographically distributed cloud and on premise infrastructure(s) +</a:t>
            </a:r>
          </a:p>
          <a:p>
            <a:pPr algn="ctr"/>
            <a:r>
              <a:rPr lang="en-US" dirty="0" smtClean="0"/>
              <a:t>long term storage solution providers for archiving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124028" y="3897531"/>
            <a:ext cx="6814866" cy="99535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Open Big Data Platform Stack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24029" y="2995426"/>
            <a:ext cx="6817882" cy="90210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Data </a:t>
            </a:r>
            <a:r>
              <a:rPr lang="en-US" smtClean="0"/>
              <a:t>Processing Execution Environment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24950" y="1102607"/>
            <a:ext cx="1466492" cy="144924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Domain specific notebook and analytics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4047220" y="1102607"/>
            <a:ext cx="1466492" cy="144924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Transport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5758355" y="1102607"/>
            <a:ext cx="1466492" cy="144924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Personalized Health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7469491" y="1102607"/>
            <a:ext cx="1466492" cy="144924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Social science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1401329" y="2272574"/>
            <a:ext cx="690113" cy="2792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SDK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336085" y="1102607"/>
            <a:ext cx="1466492" cy="144924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Environmental Science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3112464" y="2279497"/>
            <a:ext cx="690113" cy="2723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SDK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4819089" y="2272574"/>
            <a:ext cx="690113" cy="2792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SDK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526467" y="2272574"/>
            <a:ext cx="690113" cy="2792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SDK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8245870" y="2272574"/>
            <a:ext cx="690113" cy="2792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SDK</a:t>
            </a:r>
            <a:endParaRPr lang="en-US" dirty="0"/>
          </a:p>
        </p:txBody>
      </p:sp>
      <p:pic>
        <p:nvPicPr>
          <p:cNvPr id="26" name="Picture 2" descr="lou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84" y="5092413"/>
            <a:ext cx="867508" cy="86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atabase ic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096" y="5819266"/>
            <a:ext cx="521100" cy="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atabase ic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480" y="5819266"/>
            <a:ext cx="521100" cy="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atabase ic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864" y="5819266"/>
            <a:ext cx="521100" cy="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ome Serv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40" y="5724023"/>
            <a:ext cx="797528" cy="79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ome Serv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385" y="5724023"/>
            <a:ext cx="797528" cy="79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ome Serv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430" y="5724023"/>
            <a:ext cx="797528" cy="79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ome Serv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75" y="5724023"/>
            <a:ext cx="797528" cy="79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mage result for DCOS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16" y="4393137"/>
            <a:ext cx="830572" cy="40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mage result for Spark logo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907" y="4357428"/>
            <a:ext cx="684327" cy="36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elated image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625" y="4394507"/>
            <a:ext cx="1031631" cy="41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4" descr="mage result for Apache HBase logo transparen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540" y="4496840"/>
            <a:ext cx="817568" cy="20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/>
          <p:cNvGrpSpPr/>
          <p:nvPr/>
        </p:nvGrpSpPr>
        <p:grpSpPr>
          <a:xfrm>
            <a:off x="2216747" y="3315516"/>
            <a:ext cx="939800" cy="527825"/>
            <a:chOff x="4180221" y="2817541"/>
            <a:chExt cx="939800" cy="527825"/>
          </a:xfrm>
        </p:grpSpPr>
        <p:sp>
          <p:nvSpPr>
            <p:cNvPr id="39" name="Rounded Rectangle 38"/>
            <p:cNvSpPr/>
            <p:nvPr/>
          </p:nvSpPr>
          <p:spPr>
            <a:xfrm>
              <a:off x="4180221" y="2817541"/>
              <a:ext cx="939800" cy="52782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Hexagon 39"/>
            <p:cNvSpPr/>
            <p:nvPr/>
          </p:nvSpPr>
          <p:spPr>
            <a:xfrm>
              <a:off x="4230400" y="3040998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Hexagon 40"/>
            <p:cNvSpPr/>
            <p:nvPr/>
          </p:nvSpPr>
          <p:spPr>
            <a:xfrm>
              <a:off x="4409948" y="3040999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Hexagon 41"/>
            <p:cNvSpPr/>
            <p:nvPr/>
          </p:nvSpPr>
          <p:spPr>
            <a:xfrm>
              <a:off x="4594495" y="3193399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Hexagon 42"/>
            <p:cNvSpPr/>
            <p:nvPr/>
          </p:nvSpPr>
          <p:spPr>
            <a:xfrm>
              <a:off x="4594495" y="2888598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Hexagon 43"/>
            <p:cNvSpPr/>
            <p:nvPr/>
          </p:nvSpPr>
          <p:spPr>
            <a:xfrm>
              <a:off x="4755066" y="3047421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Curved Connector 44"/>
            <p:cNvCxnSpPr/>
            <p:nvPr/>
          </p:nvCxnSpPr>
          <p:spPr>
            <a:xfrm>
              <a:off x="4341652" y="3088952"/>
              <a:ext cx="68296" cy="1"/>
            </a:xfrm>
            <a:prstGeom prst="curvedConnector3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urved Connector 45"/>
            <p:cNvCxnSpPr/>
            <p:nvPr/>
          </p:nvCxnSpPr>
          <p:spPr>
            <a:xfrm rot="5400000" flipH="1" flipV="1">
              <a:off x="4493636" y="2940140"/>
              <a:ext cx="104447" cy="97272"/>
            </a:xfrm>
            <a:prstGeom prst="curvedConnector2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urved Connector 46"/>
            <p:cNvCxnSpPr/>
            <p:nvPr/>
          </p:nvCxnSpPr>
          <p:spPr>
            <a:xfrm rot="16200000" flipH="1">
              <a:off x="4493636" y="3140493"/>
              <a:ext cx="104447" cy="97272"/>
            </a:xfrm>
            <a:prstGeom prst="curvedConnector2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/>
            <p:nvPr/>
          </p:nvCxnSpPr>
          <p:spPr>
            <a:xfrm>
              <a:off x="4705747" y="2936552"/>
              <a:ext cx="73296" cy="110869"/>
            </a:xfrm>
            <a:prstGeom prst="curvedConnector2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urved Connector 48"/>
            <p:cNvCxnSpPr/>
            <p:nvPr/>
          </p:nvCxnSpPr>
          <p:spPr>
            <a:xfrm flipV="1">
              <a:off x="4705747" y="3143328"/>
              <a:ext cx="73296" cy="98025"/>
            </a:xfrm>
            <a:prstGeom prst="curvedConnector2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Hexagon 49"/>
            <p:cNvSpPr/>
            <p:nvPr/>
          </p:nvSpPr>
          <p:spPr>
            <a:xfrm>
              <a:off x="4939613" y="3049551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Curved Connector 50"/>
            <p:cNvCxnSpPr/>
            <p:nvPr/>
          </p:nvCxnSpPr>
          <p:spPr>
            <a:xfrm>
              <a:off x="4866318" y="3095375"/>
              <a:ext cx="73295" cy="2130"/>
            </a:xfrm>
            <a:prstGeom prst="curvedConnector3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3301384" y="3315516"/>
            <a:ext cx="777920" cy="527825"/>
            <a:chOff x="4273897" y="3483098"/>
            <a:chExt cx="777920" cy="527825"/>
          </a:xfrm>
        </p:grpSpPr>
        <p:sp>
          <p:nvSpPr>
            <p:cNvPr id="53" name="Rounded Rectangle 52"/>
            <p:cNvSpPr/>
            <p:nvPr/>
          </p:nvSpPr>
          <p:spPr>
            <a:xfrm>
              <a:off x="4273897" y="3483098"/>
              <a:ext cx="777920" cy="52782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>
              <a:off x="4324076" y="3706555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>
              <a:off x="4503624" y="3706556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>
              <a:off x="4688171" y="3858956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>
              <a:off x="4688171" y="3554155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>
              <a:off x="4686615" y="3710386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Curved Connector 58"/>
            <p:cNvCxnSpPr/>
            <p:nvPr/>
          </p:nvCxnSpPr>
          <p:spPr>
            <a:xfrm>
              <a:off x="4435328" y="3754509"/>
              <a:ext cx="68296" cy="1"/>
            </a:xfrm>
            <a:prstGeom prst="curvedConnector3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urved Connector 59"/>
            <p:cNvCxnSpPr/>
            <p:nvPr/>
          </p:nvCxnSpPr>
          <p:spPr>
            <a:xfrm rot="5400000" flipH="1" flipV="1">
              <a:off x="4587312" y="3605697"/>
              <a:ext cx="104447" cy="97272"/>
            </a:xfrm>
            <a:prstGeom prst="curvedConnector2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urved Connector 60"/>
            <p:cNvCxnSpPr/>
            <p:nvPr/>
          </p:nvCxnSpPr>
          <p:spPr>
            <a:xfrm rot="16200000" flipH="1">
              <a:off x="4587312" y="3806050"/>
              <a:ext cx="104447" cy="97272"/>
            </a:xfrm>
            <a:prstGeom prst="curvedConnector2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Hexagon 61"/>
            <p:cNvSpPr/>
            <p:nvPr/>
          </p:nvSpPr>
          <p:spPr>
            <a:xfrm>
              <a:off x="4877051" y="3712977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Curved Connector 62"/>
            <p:cNvCxnSpPr/>
            <p:nvPr/>
          </p:nvCxnSpPr>
          <p:spPr>
            <a:xfrm>
              <a:off x="4797867" y="3758340"/>
              <a:ext cx="79184" cy="2591"/>
            </a:xfrm>
            <a:prstGeom prst="curvedConnector3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63"/>
            <p:cNvCxnSpPr/>
            <p:nvPr/>
          </p:nvCxnSpPr>
          <p:spPr>
            <a:xfrm>
              <a:off x="4614876" y="3754510"/>
              <a:ext cx="71739" cy="3830"/>
            </a:xfrm>
            <a:prstGeom prst="curvedConnector3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urved Connector 64"/>
            <p:cNvCxnSpPr/>
            <p:nvPr/>
          </p:nvCxnSpPr>
          <p:spPr>
            <a:xfrm flipV="1">
              <a:off x="4826248" y="3821255"/>
              <a:ext cx="101605" cy="98026"/>
            </a:xfrm>
            <a:prstGeom prst="curvedConnector2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urved Connector 65"/>
            <p:cNvCxnSpPr/>
            <p:nvPr/>
          </p:nvCxnSpPr>
          <p:spPr>
            <a:xfrm>
              <a:off x="4799423" y="3602109"/>
              <a:ext cx="101605" cy="110868"/>
            </a:xfrm>
            <a:prstGeom prst="curvedConnector2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7" name="Picture 16" descr="mage result for Lagom logo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33" y="4577692"/>
            <a:ext cx="711087" cy="18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0" descr="mage result for Akka play logo transparent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67" y="4340157"/>
            <a:ext cx="569959" cy="15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2" descr="mage result for Akka play logo transparent"/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01" y="4128823"/>
            <a:ext cx="505891" cy="26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/>
          <p:cNvGrpSpPr/>
          <p:nvPr/>
        </p:nvGrpSpPr>
        <p:grpSpPr>
          <a:xfrm>
            <a:off x="7224847" y="5878413"/>
            <a:ext cx="579360" cy="498765"/>
            <a:chOff x="10144058" y="1457342"/>
            <a:chExt cx="960359" cy="1008768"/>
          </a:xfrm>
        </p:grpSpPr>
        <p:sp>
          <p:nvSpPr>
            <p:cNvPr id="71" name="Cube 70"/>
            <p:cNvSpPr/>
            <p:nvPr/>
          </p:nvSpPr>
          <p:spPr>
            <a:xfrm>
              <a:off x="10377055" y="2161310"/>
              <a:ext cx="290945" cy="304800"/>
            </a:xfrm>
            <a:prstGeom prst="cub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ube 71"/>
            <p:cNvSpPr/>
            <p:nvPr/>
          </p:nvSpPr>
          <p:spPr>
            <a:xfrm>
              <a:off x="10144058" y="1924089"/>
              <a:ext cx="290945" cy="304800"/>
            </a:xfrm>
            <a:prstGeom prst="cub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Cube 72"/>
            <p:cNvSpPr/>
            <p:nvPr/>
          </p:nvSpPr>
          <p:spPr>
            <a:xfrm>
              <a:off x="10437533" y="1859233"/>
              <a:ext cx="290945" cy="304800"/>
            </a:xfrm>
            <a:prstGeom prst="cub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ube 73"/>
            <p:cNvSpPr/>
            <p:nvPr/>
          </p:nvSpPr>
          <p:spPr>
            <a:xfrm>
              <a:off x="10522527" y="1553486"/>
              <a:ext cx="290945" cy="304800"/>
            </a:xfrm>
            <a:prstGeom prst="cub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Cube 74"/>
            <p:cNvSpPr/>
            <p:nvPr/>
          </p:nvSpPr>
          <p:spPr>
            <a:xfrm>
              <a:off x="10813472" y="1457342"/>
              <a:ext cx="290945" cy="304800"/>
            </a:xfrm>
            <a:prstGeom prst="cub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7557591" y="6083375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solidFill>
                  <a:schemeClr val="accent4">
                    <a:lumMod val="75000"/>
                  </a:schemeClr>
                </a:solidFill>
              </a:rPr>
              <a:t>S3</a:t>
            </a:r>
            <a:endParaRPr lang="en-US" sz="1600" b="1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77" name="Picture 24" descr="mage result for Flink 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086" y="4439920"/>
            <a:ext cx="678873" cy="34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Connector 81"/>
          <p:cNvCxnSpPr/>
          <p:nvPr/>
        </p:nvCxnSpPr>
        <p:spPr>
          <a:xfrm>
            <a:off x="354723" y="1102607"/>
            <a:ext cx="0" cy="1449243"/>
          </a:xfrm>
          <a:prstGeom prst="line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 rot="16200000">
            <a:off x="-515485" y="1676908"/>
            <a:ext cx="1493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Users, </a:t>
            </a:r>
            <a:r>
              <a:rPr lang="en-US" sz="1200" smtClean="0"/>
              <a:t>data scientists</a:t>
            </a:r>
            <a:endParaRPr lang="en-US" sz="1200"/>
          </a:p>
        </p:txBody>
      </p:sp>
      <p:cxnSp>
        <p:nvCxnSpPr>
          <p:cNvPr id="84" name="Straight Connector 83"/>
          <p:cNvCxnSpPr/>
          <p:nvPr/>
        </p:nvCxnSpPr>
        <p:spPr>
          <a:xfrm>
            <a:off x="354723" y="2669344"/>
            <a:ext cx="0" cy="2223542"/>
          </a:xfrm>
          <a:prstGeom prst="line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 rot="16200000">
            <a:off x="-630940" y="3439285"/>
            <a:ext cx="1724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SDSC and partners</a:t>
            </a:r>
            <a:endParaRPr lang="en-US" sz="1200" dirty="0"/>
          </a:p>
        </p:txBody>
      </p:sp>
      <p:cxnSp>
        <p:nvCxnSpPr>
          <p:cNvPr id="87" name="Straight Connector 86"/>
          <p:cNvCxnSpPr/>
          <p:nvPr/>
        </p:nvCxnSpPr>
        <p:spPr>
          <a:xfrm>
            <a:off x="354723" y="4973068"/>
            <a:ext cx="0" cy="1056047"/>
          </a:xfrm>
          <a:prstGeom prst="line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 rot="16200000">
            <a:off x="-161222" y="5193106"/>
            <a:ext cx="784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IaaS</a:t>
            </a:r>
            <a:endParaRPr lang="en-US" sz="1200" dirty="0"/>
          </a:p>
        </p:txBody>
      </p:sp>
      <p:grpSp>
        <p:nvGrpSpPr>
          <p:cNvPr id="79" name="Group 78"/>
          <p:cNvGrpSpPr/>
          <p:nvPr/>
        </p:nvGrpSpPr>
        <p:grpSpPr>
          <a:xfrm>
            <a:off x="4204669" y="3305254"/>
            <a:ext cx="777920" cy="527825"/>
            <a:chOff x="4273897" y="3483098"/>
            <a:chExt cx="777920" cy="527825"/>
          </a:xfrm>
        </p:grpSpPr>
        <p:sp>
          <p:nvSpPr>
            <p:cNvPr id="80" name="Rounded Rectangle 79"/>
            <p:cNvSpPr/>
            <p:nvPr/>
          </p:nvSpPr>
          <p:spPr>
            <a:xfrm>
              <a:off x="4273897" y="3483098"/>
              <a:ext cx="777920" cy="52782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Hexagon 80"/>
            <p:cNvSpPr/>
            <p:nvPr/>
          </p:nvSpPr>
          <p:spPr>
            <a:xfrm>
              <a:off x="4324076" y="3706555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Hexagon 85"/>
            <p:cNvSpPr/>
            <p:nvPr/>
          </p:nvSpPr>
          <p:spPr>
            <a:xfrm>
              <a:off x="4503624" y="3706556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Hexagon 88"/>
            <p:cNvSpPr/>
            <p:nvPr/>
          </p:nvSpPr>
          <p:spPr>
            <a:xfrm>
              <a:off x="4688171" y="3858956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Hexagon 89"/>
            <p:cNvSpPr/>
            <p:nvPr/>
          </p:nvSpPr>
          <p:spPr>
            <a:xfrm>
              <a:off x="4688171" y="3554155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Curved Connector 90"/>
            <p:cNvCxnSpPr/>
            <p:nvPr/>
          </p:nvCxnSpPr>
          <p:spPr>
            <a:xfrm>
              <a:off x="4435328" y="3754509"/>
              <a:ext cx="68296" cy="1"/>
            </a:xfrm>
            <a:prstGeom prst="curvedConnector3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urved Connector 91"/>
            <p:cNvCxnSpPr/>
            <p:nvPr/>
          </p:nvCxnSpPr>
          <p:spPr>
            <a:xfrm rot="5400000" flipH="1" flipV="1">
              <a:off x="4587312" y="3605697"/>
              <a:ext cx="104447" cy="97272"/>
            </a:xfrm>
            <a:prstGeom prst="curvedConnector2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/>
            <p:cNvCxnSpPr/>
            <p:nvPr/>
          </p:nvCxnSpPr>
          <p:spPr>
            <a:xfrm rot="16200000" flipH="1">
              <a:off x="4587312" y="3806050"/>
              <a:ext cx="104447" cy="97272"/>
            </a:xfrm>
            <a:prstGeom prst="curvedConnector2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Hexagon 93"/>
            <p:cNvSpPr/>
            <p:nvPr/>
          </p:nvSpPr>
          <p:spPr>
            <a:xfrm>
              <a:off x="4877051" y="3712977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Curved Connector 94"/>
            <p:cNvCxnSpPr/>
            <p:nvPr/>
          </p:nvCxnSpPr>
          <p:spPr>
            <a:xfrm flipV="1">
              <a:off x="4826248" y="3821255"/>
              <a:ext cx="101605" cy="98026"/>
            </a:xfrm>
            <a:prstGeom prst="curvedConnector2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urved Connector 95"/>
            <p:cNvCxnSpPr/>
            <p:nvPr/>
          </p:nvCxnSpPr>
          <p:spPr>
            <a:xfrm>
              <a:off x="4799423" y="3602109"/>
              <a:ext cx="101605" cy="110868"/>
            </a:xfrm>
            <a:prstGeom prst="curvedConnector2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5108501" y="3287301"/>
            <a:ext cx="939800" cy="527825"/>
            <a:chOff x="4180221" y="2817541"/>
            <a:chExt cx="939800" cy="527825"/>
          </a:xfrm>
        </p:grpSpPr>
        <p:sp>
          <p:nvSpPr>
            <p:cNvPr id="98" name="Rounded Rectangle 97"/>
            <p:cNvSpPr/>
            <p:nvPr/>
          </p:nvSpPr>
          <p:spPr>
            <a:xfrm>
              <a:off x="4180221" y="2817541"/>
              <a:ext cx="939800" cy="52782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Hexagon 98"/>
            <p:cNvSpPr/>
            <p:nvPr/>
          </p:nvSpPr>
          <p:spPr>
            <a:xfrm>
              <a:off x="4230400" y="3040998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Hexagon 99"/>
            <p:cNvSpPr/>
            <p:nvPr/>
          </p:nvSpPr>
          <p:spPr>
            <a:xfrm>
              <a:off x="4409948" y="3040999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Hexagon 100"/>
            <p:cNvSpPr/>
            <p:nvPr/>
          </p:nvSpPr>
          <p:spPr>
            <a:xfrm>
              <a:off x="4594495" y="3193399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Hexagon 101"/>
            <p:cNvSpPr/>
            <p:nvPr/>
          </p:nvSpPr>
          <p:spPr>
            <a:xfrm>
              <a:off x="4594495" y="2888598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Hexagon 102"/>
            <p:cNvSpPr/>
            <p:nvPr/>
          </p:nvSpPr>
          <p:spPr>
            <a:xfrm>
              <a:off x="4755066" y="3047421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Curved Connector 103"/>
            <p:cNvCxnSpPr/>
            <p:nvPr/>
          </p:nvCxnSpPr>
          <p:spPr>
            <a:xfrm>
              <a:off x="4341652" y="3088952"/>
              <a:ext cx="68296" cy="1"/>
            </a:xfrm>
            <a:prstGeom prst="curvedConnector3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urved Connector 104"/>
            <p:cNvCxnSpPr/>
            <p:nvPr/>
          </p:nvCxnSpPr>
          <p:spPr>
            <a:xfrm rot="5400000" flipH="1" flipV="1">
              <a:off x="4493636" y="2940140"/>
              <a:ext cx="104447" cy="97272"/>
            </a:xfrm>
            <a:prstGeom prst="curvedConnector2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urved Connector 105"/>
            <p:cNvCxnSpPr/>
            <p:nvPr/>
          </p:nvCxnSpPr>
          <p:spPr>
            <a:xfrm rot="16200000" flipH="1">
              <a:off x="4493636" y="3140493"/>
              <a:ext cx="104447" cy="97272"/>
            </a:xfrm>
            <a:prstGeom prst="curvedConnector2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urved Connector 106"/>
            <p:cNvCxnSpPr/>
            <p:nvPr/>
          </p:nvCxnSpPr>
          <p:spPr>
            <a:xfrm>
              <a:off x="4705747" y="2936552"/>
              <a:ext cx="73296" cy="110869"/>
            </a:xfrm>
            <a:prstGeom prst="curvedConnector2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urved Connector 107"/>
            <p:cNvCxnSpPr/>
            <p:nvPr/>
          </p:nvCxnSpPr>
          <p:spPr>
            <a:xfrm flipV="1">
              <a:off x="4705747" y="3143328"/>
              <a:ext cx="73296" cy="98025"/>
            </a:xfrm>
            <a:prstGeom prst="curvedConnector2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Hexagon 108"/>
            <p:cNvSpPr/>
            <p:nvPr/>
          </p:nvSpPr>
          <p:spPr>
            <a:xfrm>
              <a:off x="4971145" y="3191445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Curved Connector 109"/>
            <p:cNvCxnSpPr/>
            <p:nvPr/>
          </p:nvCxnSpPr>
          <p:spPr>
            <a:xfrm rot="16200000" flipH="1">
              <a:off x="4858708" y="3126961"/>
              <a:ext cx="96071" cy="128804"/>
            </a:xfrm>
            <a:prstGeom prst="curvedConnector2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Hexagon 110"/>
          <p:cNvSpPr/>
          <p:nvPr/>
        </p:nvSpPr>
        <p:spPr>
          <a:xfrm>
            <a:off x="5894168" y="3356407"/>
            <a:ext cx="111252" cy="95907"/>
          </a:xfrm>
          <a:prstGeom prst="hexagon">
            <a:avLst/>
          </a:prstGeom>
          <a:ln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urved Connector 111"/>
          <p:cNvCxnSpPr>
            <a:stCxn id="103" idx="5"/>
            <a:endCxn id="111" idx="3"/>
          </p:cNvCxnSpPr>
          <p:nvPr/>
        </p:nvCxnSpPr>
        <p:spPr>
          <a:xfrm rot="5400000" flipH="1" flipV="1">
            <a:off x="5775984" y="3398998"/>
            <a:ext cx="112820" cy="123547"/>
          </a:xfrm>
          <a:prstGeom prst="curvedConnector2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0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CH" dirty="0" err="1" smtClean="0"/>
              <a:t>Swiss</a:t>
            </a:r>
            <a:r>
              <a:rPr lang="fr-CH" dirty="0" smtClean="0"/>
              <a:t> Data Science Center</a:t>
            </a:r>
          </a:p>
          <a:p>
            <a:pPr marL="514350" indent="-514350">
              <a:buFont typeface="+mj-lt"/>
              <a:buAutoNum type="arabicPeriod"/>
            </a:pPr>
            <a:r>
              <a:rPr lang="fr-CH" dirty="0" smtClean="0"/>
              <a:t>Our vision of data science</a:t>
            </a:r>
          </a:p>
          <a:p>
            <a:pPr marL="514350" indent="-514350">
              <a:buFont typeface="+mj-lt"/>
              <a:buAutoNum type="arabicPeriod"/>
            </a:pPr>
            <a:r>
              <a:rPr lang="fr-CH" dirty="0" smtClean="0"/>
              <a:t>Challenges in data science</a:t>
            </a:r>
          </a:p>
          <a:p>
            <a:pPr marL="514350" indent="-514350">
              <a:buFont typeface="+mj-lt"/>
              <a:buAutoNum type="arabicPeriod"/>
            </a:pPr>
            <a:r>
              <a:rPr lang="fr-CH" dirty="0" smtClean="0"/>
              <a:t>The RENGA </a:t>
            </a:r>
            <a:r>
              <a:rPr lang="fr-CH" dirty="0" err="1" smtClean="0"/>
              <a:t>platform</a:t>
            </a:r>
            <a:endParaRPr lang="fr-CH" dirty="0" smtClean="0"/>
          </a:p>
          <a:p>
            <a:pPr marL="514350" indent="-514350">
              <a:buFont typeface="+mj-lt"/>
              <a:buAutoNum type="arabicPeriod"/>
            </a:pPr>
            <a:r>
              <a:rPr lang="fr-CH" dirty="0" smtClean="0"/>
              <a:t>Best practices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606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Straight Connector 147"/>
          <p:cNvCxnSpPr/>
          <p:nvPr/>
        </p:nvCxnSpPr>
        <p:spPr>
          <a:xfrm flipH="1">
            <a:off x="6848064" y="5244183"/>
            <a:ext cx="0" cy="424913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H="1">
            <a:off x="2045980" y="5244183"/>
            <a:ext cx="0" cy="424913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mage result for semantic grap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964" y="2432642"/>
            <a:ext cx="2397405" cy="179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Knowledge Graph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1127372" y="4776572"/>
            <a:ext cx="7243281" cy="4676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Insights Factory</a:t>
            </a:r>
            <a:endParaRPr lang="en-US" sz="1600" dirty="0"/>
          </a:p>
        </p:txBody>
      </p:sp>
      <p:sp>
        <p:nvSpPr>
          <p:cNvPr id="48" name="Up Arrow 47"/>
          <p:cNvSpPr/>
          <p:nvPr/>
        </p:nvSpPr>
        <p:spPr>
          <a:xfrm>
            <a:off x="7877251" y="4230695"/>
            <a:ext cx="123290" cy="545877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>
            <a:off x="7404639" y="4230695"/>
            <a:ext cx="1258335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Up Arrow 58"/>
          <p:cNvSpPr/>
          <p:nvPr/>
        </p:nvSpPr>
        <p:spPr>
          <a:xfrm flipV="1">
            <a:off x="2244818" y="4239846"/>
            <a:ext cx="123290" cy="545877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5" name="Group 1044"/>
          <p:cNvGrpSpPr/>
          <p:nvPr/>
        </p:nvGrpSpPr>
        <p:grpSpPr>
          <a:xfrm>
            <a:off x="3946416" y="1403661"/>
            <a:ext cx="2998020" cy="2543060"/>
            <a:chOff x="3931978" y="1615417"/>
            <a:chExt cx="2998020" cy="2543060"/>
          </a:xfrm>
        </p:grpSpPr>
        <p:grpSp>
          <p:nvGrpSpPr>
            <p:cNvPr id="1042" name="Group 1041"/>
            <p:cNvGrpSpPr/>
            <p:nvPr/>
          </p:nvGrpSpPr>
          <p:grpSpPr>
            <a:xfrm>
              <a:off x="3931978" y="1615417"/>
              <a:ext cx="2998020" cy="2543060"/>
              <a:chOff x="3931978" y="1615417"/>
              <a:chExt cx="2998020" cy="2543060"/>
            </a:xfrm>
          </p:grpSpPr>
          <p:sp>
            <p:nvSpPr>
              <p:cNvPr id="1029" name="Freeform 1028"/>
              <p:cNvSpPr/>
              <p:nvPr/>
            </p:nvSpPr>
            <p:spPr>
              <a:xfrm>
                <a:off x="6167400" y="2310242"/>
                <a:ext cx="463905" cy="1401907"/>
              </a:xfrm>
              <a:custGeom>
                <a:avLst/>
                <a:gdLst>
                  <a:gd name="connsiteX0" fmla="*/ 158750 w 454025"/>
                  <a:gd name="connsiteY0" fmla="*/ 0 h 1384300"/>
                  <a:gd name="connsiteX1" fmla="*/ 454025 w 454025"/>
                  <a:gd name="connsiteY1" fmla="*/ 695325 h 1384300"/>
                  <a:gd name="connsiteX2" fmla="*/ 387350 w 454025"/>
                  <a:gd name="connsiteY2" fmla="*/ 755650 h 1384300"/>
                  <a:gd name="connsiteX3" fmla="*/ 361950 w 454025"/>
                  <a:gd name="connsiteY3" fmla="*/ 800100 h 1384300"/>
                  <a:gd name="connsiteX4" fmla="*/ 349250 w 454025"/>
                  <a:gd name="connsiteY4" fmla="*/ 866775 h 1384300"/>
                  <a:gd name="connsiteX5" fmla="*/ 365125 w 454025"/>
                  <a:gd name="connsiteY5" fmla="*/ 927100 h 1384300"/>
                  <a:gd name="connsiteX6" fmla="*/ 381000 w 454025"/>
                  <a:gd name="connsiteY6" fmla="*/ 958850 h 1384300"/>
                  <a:gd name="connsiteX7" fmla="*/ 0 w 454025"/>
                  <a:gd name="connsiteY7" fmla="*/ 1384300 h 1384300"/>
                  <a:gd name="connsiteX8" fmla="*/ 111125 w 454025"/>
                  <a:gd name="connsiteY8" fmla="*/ 1225550 h 1384300"/>
                  <a:gd name="connsiteX9" fmla="*/ 209550 w 454025"/>
                  <a:gd name="connsiteY9" fmla="*/ 1031875 h 1384300"/>
                  <a:gd name="connsiteX10" fmla="*/ 266700 w 454025"/>
                  <a:gd name="connsiteY10" fmla="*/ 860425 h 1384300"/>
                  <a:gd name="connsiteX11" fmla="*/ 295275 w 454025"/>
                  <a:gd name="connsiteY11" fmla="*/ 685800 h 1384300"/>
                  <a:gd name="connsiteX12" fmla="*/ 292100 w 454025"/>
                  <a:gd name="connsiteY12" fmla="*/ 466725 h 1384300"/>
                  <a:gd name="connsiteX13" fmla="*/ 263525 w 454025"/>
                  <a:gd name="connsiteY13" fmla="*/ 298450 h 1384300"/>
                  <a:gd name="connsiteX14" fmla="*/ 158750 w 454025"/>
                  <a:gd name="connsiteY14" fmla="*/ 0 h 1384300"/>
                  <a:gd name="connsiteX0" fmla="*/ 158750 w 454025"/>
                  <a:gd name="connsiteY0" fmla="*/ 9246 h 1393546"/>
                  <a:gd name="connsiteX1" fmla="*/ 454025 w 454025"/>
                  <a:gd name="connsiteY1" fmla="*/ 704571 h 1393546"/>
                  <a:gd name="connsiteX2" fmla="*/ 387350 w 454025"/>
                  <a:gd name="connsiteY2" fmla="*/ 764896 h 1393546"/>
                  <a:gd name="connsiteX3" fmla="*/ 361950 w 454025"/>
                  <a:gd name="connsiteY3" fmla="*/ 809346 h 1393546"/>
                  <a:gd name="connsiteX4" fmla="*/ 349250 w 454025"/>
                  <a:gd name="connsiteY4" fmla="*/ 876021 h 1393546"/>
                  <a:gd name="connsiteX5" fmla="*/ 365125 w 454025"/>
                  <a:gd name="connsiteY5" fmla="*/ 936346 h 1393546"/>
                  <a:gd name="connsiteX6" fmla="*/ 381000 w 454025"/>
                  <a:gd name="connsiteY6" fmla="*/ 968096 h 1393546"/>
                  <a:gd name="connsiteX7" fmla="*/ 0 w 454025"/>
                  <a:gd name="connsiteY7" fmla="*/ 1393546 h 1393546"/>
                  <a:gd name="connsiteX8" fmla="*/ 111125 w 454025"/>
                  <a:gd name="connsiteY8" fmla="*/ 1234796 h 1393546"/>
                  <a:gd name="connsiteX9" fmla="*/ 209550 w 454025"/>
                  <a:gd name="connsiteY9" fmla="*/ 1041121 h 1393546"/>
                  <a:gd name="connsiteX10" fmla="*/ 266700 w 454025"/>
                  <a:gd name="connsiteY10" fmla="*/ 869671 h 1393546"/>
                  <a:gd name="connsiteX11" fmla="*/ 295275 w 454025"/>
                  <a:gd name="connsiteY11" fmla="*/ 695046 h 1393546"/>
                  <a:gd name="connsiteX12" fmla="*/ 292100 w 454025"/>
                  <a:gd name="connsiteY12" fmla="*/ 475971 h 1393546"/>
                  <a:gd name="connsiteX13" fmla="*/ 263525 w 454025"/>
                  <a:gd name="connsiteY13" fmla="*/ 307696 h 1393546"/>
                  <a:gd name="connsiteX14" fmla="*/ 158750 w 454025"/>
                  <a:gd name="connsiteY14" fmla="*/ 9246 h 1393546"/>
                  <a:gd name="connsiteX0" fmla="*/ 158750 w 454025"/>
                  <a:gd name="connsiteY0" fmla="*/ 9246 h 1393546"/>
                  <a:gd name="connsiteX1" fmla="*/ 454025 w 454025"/>
                  <a:gd name="connsiteY1" fmla="*/ 704571 h 1393546"/>
                  <a:gd name="connsiteX2" fmla="*/ 387350 w 454025"/>
                  <a:gd name="connsiteY2" fmla="*/ 764896 h 1393546"/>
                  <a:gd name="connsiteX3" fmla="*/ 361950 w 454025"/>
                  <a:gd name="connsiteY3" fmla="*/ 809346 h 1393546"/>
                  <a:gd name="connsiteX4" fmla="*/ 349250 w 454025"/>
                  <a:gd name="connsiteY4" fmla="*/ 876021 h 1393546"/>
                  <a:gd name="connsiteX5" fmla="*/ 365125 w 454025"/>
                  <a:gd name="connsiteY5" fmla="*/ 936346 h 1393546"/>
                  <a:gd name="connsiteX6" fmla="*/ 381000 w 454025"/>
                  <a:gd name="connsiteY6" fmla="*/ 968096 h 1393546"/>
                  <a:gd name="connsiteX7" fmla="*/ 0 w 454025"/>
                  <a:gd name="connsiteY7" fmla="*/ 1393546 h 1393546"/>
                  <a:gd name="connsiteX8" fmla="*/ 111125 w 454025"/>
                  <a:gd name="connsiteY8" fmla="*/ 1234796 h 1393546"/>
                  <a:gd name="connsiteX9" fmla="*/ 209550 w 454025"/>
                  <a:gd name="connsiteY9" fmla="*/ 1041121 h 1393546"/>
                  <a:gd name="connsiteX10" fmla="*/ 266700 w 454025"/>
                  <a:gd name="connsiteY10" fmla="*/ 869671 h 1393546"/>
                  <a:gd name="connsiteX11" fmla="*/ 295275 w 454025"/>
                  <a:gd name="connsiteY11" fmla="*/ 695046 h 1393546"/>
                  <a:gd name="connsiteX12" fmla="*/ 292100 w 454025"/>
                  <a:gd name="connsiteY12" fmla="*/ 475971 h 1393546"/>
                  <a:gd name="connsiteX13" fmla="*/ 263525 w 454025"/>
                  <a:gd name="connsiteY13" fmla="*/ 307696 h 1393546"/>
                  <a:gd name="connsiteX14" fmla="*/ 158750 w 454025"/>
                  <a:gd name="connsiteY14" fmla="*/ 9246 h 1393546"/>
                  <a:gd name="connsiteX0" fmla="*/ 158750 w 454025"/>
                  <a:gd name="connsiteY0" fmla="*/ 9246 h 1393546"/>
                  <a:gd name="connsiteX1" fmla="*/ 454025 w 454025"/>
                  <a:gd name="connsiteY1" fmla="*/ 704571 h 1393546"/>
                  <a:gd name="connsiteX2" fmla="*/ 387350 w 454025"/>
                  <a:gd name="connsiteY2" fmla="*/ 764896 h 1393546"/>
                  <a:gd name="connsiteX3" fmla="*/ 361950 w 454025"/>
                  <a:gd name="connsiteY3" fmla="*/ 809346 h 1393546"/>
                  <a:gd name="connsiteX4" fmla="*/ 349250 w 454025"/>
                  <a:gd name="connsiteY4" fmla="*/ 876021 h 1393546"/>
                  <a:gd name="connsiteX5" fmla="*/ 365125 w 454025"/>
                  <a:gd name="connsiteY5" fmla="*/ 936346 h 1393546"/>
                  <a:gd name="connsiteX6" fmla="*/ 381000 w 454025"/>
                  <a:gd name="connsiteY6" fmla="*/ 968096 h 1393546"/>
                  <a:gd name="connsiteX7" fmla="*/ 0 w 454025"/>
                  <a:gd name="connsiteY7" fmla="*/ 1393546 h 1393546"/>
                  <a:gd name="connsiteX8" fmla="*/ 111125 w 454025"/>
                  <a:gd name="connsiteY8" fmla="*/ 1234796 h 1393546"/>
                  <a:gd name="connsiteX9" fmla="*/ 209550 w 454025"/>
                  <a:gd name="connsiteY9" fmla="*/ 1041121 h 1393546"/>
                  <a:gd name="connsiteX10" fmla="*/ 266700 w 454025"/>
                  <a:gd name="connsiteY10" fmla="*/ 869671 h 1393546"/>
                  <a:gd name="connsiteX11" fmla="*/ 295275 w 454025"/>
                  <a:gd name="connsiteY11" fmla="*/ 695046 h 1393546"/>
                  <a:gd name="connsiteX12" fmla="*/ 292100 w 454025"/>
                  <a:gd name="connsiteY12" fmla="*/ 475971 h 1393546"/>
                  <a:gd name="connsiteX13" fmla="*/ 263525 w 454025"/>
                  <a:gd name="connsiteY13" fmla="*/ 307696 h 1393546"/>
                  <a:gd name="connsiteX14" fmla="*/ 158750 w 454025"/>
                  <a:gd name="connsiteY14" fmla="*/ 9246 h 1393546"/>
                  <a:gd name="connsiteX0" fmla="*/ 158750 w 454025"/>
                  <a:gd name="connsiteY0" fmla="*/ 9246 h 1393546"/>
                  <a:gd name="connsiteX1" fmla="*/ 454025 w 454025"/>
                  <a:gd name="connsiteY1" fmla="*/ 704571 h 1393546"/>
                  <a:gd name="connsiteX2" fmla="*/ 387350 w 454025"/>
                  <a:gd name="connsiteY2" fmla="*/ 764896 h 1393546"/>
                  <a:gd name="connsiteX3" fmla="*/ 361950 w 454025"/>
                  <a:gd name="connsiteY3" fmla="*/ 809346 h 1393546"/>
                  <a:gd name="connsiteX4" fmla="*/ 349250 w 454025"/>
                  <a:gd name="connsiteY4" fmla="*/ 876021 h 1393546"/>
                  <a:gd name="connsiteX5" fmla="*/ 365125 w 454025"/>
                  <a:gd name="connsiteY5" fmla="*/ 936346 h 1393546"/>
                  <a:gd name="connsiteX6" fmla="*/ 381000 w 454025"/>
                  <a:gd name="connsiteY6" fmla="*/ 968096 h 1393546"/>
                  <a:gd name="connsiteX7" fmla="*/ 0 w 454025"/>
                  <a:gd name="connsiteY7" fmla="*/ 1393546 h 1393546"/>
                  <a:gd name="connsiteX8" fmla="*/ 111125 w 454025"/>
                  <a:gd name="connsiteY8" fmla="*/ 1234796 h 1393546"/>
                  <a:gd name="connsiteX9" fmla="*/ 209550 w 454025"/>
                  <a:gd name="connsiteY9" fmla="*/ 1041121 h 1393546"/>
                  <a:gd name="connsiteX10" fmla="*/ 266700 w 454025"/>
                  <a:gd name="connsiteY10" fmla="*/ 869671 h 1393546"/>
                  <a:gd name="connsiteX11" fmla="*/ 295275 w 454025"/>
                  <a:gd name="connsiteY11" fmla="*/ 695046 h 1393546"/>
                  <a:gd name="connsiteX12" fmla="*/ 292100 w 454025"/>
                  <a:gd name="connsiteY12" fmla="*/ 475971 h 1393546"/>
                  <a:gd name="connsiteX13" fmla="*/ 263525 w 454025"/>
                  <a:gd name="connsiteY13" fmla="*/ 307696 h 1393546"/>
                  <a:gd name="connsiteX14" fmla="*/ 158750 w 454025"/>
                  <a:gd name="connsiteY14" fmla="*/ 9246 h 1393546"/>
                  <a:gd name="connsiteX0" fmla="*/ 158750 w 454025"/>
                  <a:gd name="connsiteY0" fmla="*/ 9246 h 1393546"/>
                  <a:gd name="connsiteX1" fmla="*/ 454025 w 454025"/>
                  <a:gd name="connsiteY1" fmla="*/ 704571 h 1393546"/>
                  <a:gd name="connsiteX2" fmla="*/ 387350 w 454025"/>
                  <a:gd name="connsiteY2" fmla="*/ 764896 h 1393546"/>
                  <a:gd name="connsiteX3" fmla="*/ 361950 w 454025"/>
                  <a:gd name="connsiteY3" fmla="*/ 809346 h 1393546"/>
                  <a:gd name="connsiteX4" fmla="*/ 349250 w 454025"/>
                  <a:gd name="connsiteY4" fmla="*/ 876021 h 1393546"/>
                  <a:gd name="connsiteX5" fmla="*/ 365125 w 454025"/>
                  <a:gd name="connsiteY5" fmla="*/ 936346 h 1393546"/>
                  <a:gd name="connsiteX6" fmla="*/ 381000 w 454025"/>
                  <a:gd name="connsiteY6" fmla="*/ 968096 h 1393546"/>
                  <a:gd name="connsiteX7" fmla="*/ 0 w 454025"/>
                  <a:gd name="connsiteY7" fmla="*/ 1393546 h 1393546"/>
                  <a:gd name="connsiteX8" fmla="*/ 111125 w 454025"/>
                  <a:gd name="connsiteY8" fmla="*/ 1234796 h 1393546"/>
                  <a:gd name="connsiteX9" fmla="*/ 209550 w 454025"/>
                  <a:gd name="connsiteY9" fmla="*/ 1041121 h 1393546"/>
                  <a:gd name="connsiteX10" fmla="*/ 266700 w 454025"/>
                  <a:gd name="connsiteY10" fmla="*/ 869671 h 1393546"/>
                  <a:gd name="connsiteX11" fmla="*/ 295275 w 454025"/>
                  <a:gd name="connsiteY11" fmla="*/ 695046 h 1393546"/>
                  <a:gd name="connsiteX12" fmla="*/ 292100 w 454025"/>
                  <a:gd name="connsiteY12" fmla="*/ 475971 h 1393546"/>
                  <a:gd name="connsiteX13" fmla="*/ 263525 w 454025"/>
                  <a:gd name="connsiteY13" fmla="*/ 307696 h 1393546"/>
                  <a:gd name="connsiteX14" fmla="*/ 158750 w 454025"/>
                  <a:gd name="connsiteY14" fmla="*/ 9246 h 1393546"/>
                  <a:gd name="connsiteX0" fmla="*/ 168630 w 463905"/>
                  <a:gd name="connsiteY0" fmla="*/ 9246 h 1401907"/>
                  <a:gd name="connsiteX1" fmla="*/ 463905 w 463905"/>
                  <a:gd name="connsiteY1" fmla="*/ 704571 h 1401907"/>
                  <a:gd name="connsiteX2" fmla="*/ 397230 w 463905"/>
                  <a:gd name="connsiteY2" fmla="*/ 764896 h 1401907"/>
                  <a:gd name="connsiteX3" fmla="*/ 371830 w 463905"/>
                  <a:gd name="connsiteY3" fmla="*/ 809346 h 1401907"/>
                  <a:gd name="connsiteX4" fmla="*/ 359130 w 463905"/>
                  <a:gd name="connsiteY4" fmla="*/ 876021 h 1401907"/>
                  <a:gd name="connsiteX5" fmla="*/ 375005 w 463905"/>
                  <a:gd name="connsiteY5" fmla="*/ 936346 h 1401907"/>
                  <a:gd name="connsiteX6" fmla="*/ 390880 w 463905"/>
                  <a:gd name="connsiteY6" fmla="*/ 968096 h 1401907"/>
                  <a:gd name="connsiteX7" fmla="*/ 9880 w 463905"/>
                  <a:gd name="connsiteY7" fmla="*/ 1393546 h 1401907"/>
                  <a:gd name="connsiteX8" fmla="*/ 121005 w 463905"/>
                  <a:gd name="connsiteY8" fmla="*/ 1234796 h 1401907"/>
                  <a:gd name="connsiteX9" fmla="*/ 219430 w 463905"/>
                  <a:gd name="connsiteY9" fmla="*/ 1041121 h 1401907"/>
                  <a:gd name="connsiteX10" fmla="*/ 276580 w 463905"/>
                  <a:gd name="connsiteY10" fmla="*/ 869671 h 1401907"/>
                  <a:gd name="connsiteX11" fmla="*/ 305155 w 463905"/>
                  <a:gd name="connsiteY11" fmla="*/ 695046 h 1401907"/>
                  <a:gd name="connsiteX12" fmla="*/ 301980 w 463905"/>
                  <a:gd name="connsiteY12" fmla="*/ 475971 h 1401907"/>
                  <a:gd name="connsiteX13" fmla="*/ 273405 w 463905"/>
                  <a:gd name="connsiteY13" fmla="*/ 307696 h 1401907"/>
                  <a:gd name="connsiteX14" fmla="*/ 168630 w 463905"/>
                  <a:gd name="connsiteY14" fmla="*/ 9246 h 1401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3905" h="1401907">
                    <a:moveTo>
                      <a:pt x="168630" y="9246"/>
                    </a:moveTo>
                    <a:lnTo>
                      <a:pt x="463905" y="704571"/>
                    </a:lnTo>
                    <a:lnTo>
                      <a:pt x="397230" y="764896"/>
                    </a:lnTo>
                    <a:lnTo>
                      <a:pt x="371830" y="809346"/>
                    </a:lnTo>
                    <a:lnTo>
                      <a:pt x="359130" y="876021"/>
                    </a:lnTo>
                    <a:lnTo>
                      <a:pt x="375005" y="936346"/>
                    </a:lnTo>
                    <a:lnTo>
                      <a:pt x="390880" y="968096"/>
                    </a:lnTo>
                    <a:lnTo>
                      <a:pt x="9880" y="1393546"/>
                    </a:lnTo>
                    <a:cubicBezTo>
                      <a:pt x="-35099" y="1437996"/>
                      <a:pt x="86080" y="1293534"/>
                      <a:pt x="121005" y="1234796"/>
                    </a:cubicBezTo>
                    <a:cubicBezTo>
                      <a:pt x="155930" y="1176059"/>
                      <a:pt x="193501" y="1101975"/>
                      <a:pt x="219430" y="1041121"/>
                    </a:cubicBezTo>
                    <a:cubicBezTo>
                      <a:pt x="245359" y="980267"/>
                      <a:pt x="262293" y="927350"/>
                      <a:pt x="276580" y="869671"/>
                    </a:cubicBezTo>
                    <a:cubicBezTo>
                      <a:pt x="290867" y="811992"/>
                      <a:pt x="300922" y="760663"/>
                      <a:pt x="305155" y="695046"/>
                    </a:cubicBezTo>
                    <a:cubicBezTo>
                      <a:pt x="309388" y="629429"/>
                      <a:pt x="307272" y="540529"/>
                      <a:pt x="301980" y="475971"/>
                    </a:cubicBezTo>
                    <a:lnTo>
                      <a:pt x="273405" y="307696"/>
                    </a:lnTo>
                    <a:cubicBezTo>
                      <a:pt x="263880" y="251604"/>
                      <a:pt x="136880" y="-56900"/>
                      <a:pt x="168630" y="924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51000">
                    <a:schemeClr val="accent4">
                      <a:lumMod val="20000"/>
                      <a:lumOff val="80000"/>
                      <a:alpha val="51000"/>
                    </a:schemeClr>
                  </a:gs>
                  <a:gs pos="100000">
                    <a:schemeClr val="accent4">
                      <a:lumMod val="40000"/>
                      <a:lumOff val="60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8" name="Picture 4" descr="ttp://findicons.com/files/icons/766/base_software/128/magnifier2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8496" y="2994927"/>
                <a:ext cx="541502" cy="5415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Oval 1"/>
              <p:cNvSpPr/>
              <p:nvPr/>
            </p:nvSpPr>
            <p:spPr>
              <a:xfrm>
                <a:off x="3931978" y="1615417"/>
                <a:ext cx="2543060" cy="254306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64000">
                    <a:schemeClr val="accent4">
                      <a:alpha val="51000"/>
                      <a:lumMod val="11000"/>
                      <a:lumOff val="89000"/>
                    </a:schemeClr>
                  </a:gs>
                  <a:gs pos="100000">
                    <a:schemeClr val="accent4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3" name="Group 1042"/>
            <p:cNvGrpSpPr/>
            <p:nvPr/>
          </p:nvGrpSpPr>
          <p:grpSpPr>
            <a:xfrm>
              <a:off x="4279272" y="1668755"/>
              <a:ext cx="1837507" cy="1720534"/>
              <a:chOff x="4279272" y="1668755"/>
              <a:chExt cx="1837507" cy="1720534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913976" y="3235669"/>
                <a:ext cx="574406" cy="15362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</a:rPr>
                  <a:t>Data4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4913977" y="2886948"/>
                <a:ext cx="574406" cy="184100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</a:rPr>
                  <a:t>App D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4279272" y="2548235"/>
                <a:ext cx="551802" cy="15362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smtClean="0">
                    <a:solidFill>
                      <a:schemeClr val="tx1"/>
                    </a:solidFill>
                  </a:rPr>
                  <a:t>Data1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4913976" y="2548235"/>
                <a:ext cx="574406" cy="15362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</a:rPr>
                  <a:t>Data2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5564981" y="2548235"/>
                <a:ext cx="551798" cy="15362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</a:rPr>
                  <a:t>Data3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Curved Connector 15"/>
              <p:cNvCxnSpPr>
                <a:stCxn id="19" idx="2"/>
                <a:endCxn id="18" idx="1"/>
              </p:cNvCxnSpPr>
              <p:nvPr/>
            </p:nvCxnSpPr>
            <p:spPr>
              <a:xfrm rot="16200000" flipH="1">
                <a:off x="4596004" y="2661024"/>
                <a:ext cx="277143" cy="358804"/>
              </a:xfrm>
              <a:prstGeom prst="curvedConnector2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urved Connector 22"/>
              <p:cNvCxnSpPr>
                <a:stCxn id="20" idx="2"/>
                <a:endCxn id="18" idx="0"/>
              </p:cNvCxnSpPr>
              <p:nvPr/>
            </p:nvCxnSpPr>
            <p:spPr>
              <a:xfrm rot="16200000" flipH="1">
                <a:off x="5108633" y="2794400"/>
                <a:ext cx="185093" cy="1"/>
              </a:xfrm>
              <a:prstGeom prst="curvedConnector3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urved Connector 24"/>
              <p:cNvCxnSpPr>
                <a:stCxn id="21" idx="2"/>
                <a:endCxn id="18" idx="3"/>
              </p:cNvCxnSpPr>
              <p:nvPr/>
            </p:nvCxnSpPr>
            <p:spPr>
              <a:xfrm rot="5400000">
                <a:off x="5526061" y="2664178"/>
                <a:ext cx="277143" cy="352497"/>
              </a:xfrm>
              <a:prstGeom prst="curvedConnector2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urved Connector 29"/>
              <p:cNvCxnSpPr>
                <a:stCxn id="18" idx="2"/>
                <a:endCxn id="13" idx="0"/>
              </p:cNvCxnSpPr>
              <p:nvPr/>
            </p:nvCxnSpPr>
            <p:spPr>
              <a:xfrm rot="5400000">
                <a:off x="5118870" y="3153358"/>
                <a:ext cx="164621" cy="1"/>
              </a:xfrm>
              <a:prstGeom prst="curvedConnector3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urved Connector 32"/>
              <p:cNvCxnSpPr>
                <a:endCxn id="19" idx="0"/>
              </p:cNvCxnSpPr>
              <p:nvPr/>
            </p:nvCxnSpPr>
            <p:spPr>
              <a:xfrm rot="16200000" flipH="1">
                <a:off x="4399646" y="2392708"/>
                <a:ext cx="308082" cy="2972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urved Connector 35"/>
              <p:cNvCxnSpPr>
                <a:endCxn id="20" idx="0"/>
              </p:cNvCxnSpPr>
              <p:nvPr/>
            </p:nvCxnSpPr>
            <p:spPr>
              <a:xfrm rot="5400000">
                <a:off x="5043751" y="2387839"/>
                <a:ext cx="317824" cy="296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urved Connector 38"/>
              <p:cNvCxnSpPr>
                <a:stCxn id="35" idx="2"/>
                <a:endCxn id="21" idx="0"/>
              </p:cNvCxnSpPr>
              <p:nvPr/>
            </p:nvCxnSpPr>
            <p:spPr>
              <a:xfrm rot="5400000">
                <a:off x="5715759" y="2421614"/>
                <a:ext cx="251742" cy="150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ounded Rectangle 21"/>
              <p:cNvSpPr/>
              <p:nvPr/>
            </p:nvSpPr>
            <p:spPr>
              <a:xfrm>
                <a:off x="4279272" y="2119031"/>
                <a:ext cx="551802" cy="184100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smtClean="0">
                    <a:solidFill>
                      <a:schemeClr val="tx1"/>
                    </a:solidFill>
                  </a:rPr>
                  <a:t>App A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4913976" y="2119031"/>
                <a:ext cx="574406" cy="184100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</a:rPr>
                  <a:t>App B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5567981" y="2112393"/>
                <a:ext cx="548797" cy="184100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</a:rPr>
                  <a:t>App C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3" name="Curved Connector 72"/>
              <p:cNvCxnSpPr/>
              <p:nvPr/>
            </p:nvCxnSpPr>
            <p:spPr>
              <a:xfrm rot="5400000">
                <a:off x="4416991" y="1977862"/>
                <a:ext cx="287293" cy="1682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urved Connector 73"/>
              <p:cNvCxnSpPr>
                <a:endCxn id="34" idx="0"/>
              </p:cNvCxnSpPr>
              <p:nvPr/>
            </p:nvCxnSpPr>
            <p:spPr>
              <a:xfrm rot="5400000">
                <a:off x="4983083" y="1893893"/>
                <a:ext cx="450276" cy="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urved Connector 76"/>
              <p:cNvCxnSpPr/>
              <p:nvPr/>
            </p:nvCxnSpPr>
            <p:spPr>
              <a:xfrm rot="16200000" flipH="1">
                <a:off x="5694232" y="1975066"/>
                <a:ext cx="294794" cy="1499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4" name="Group 1043"/>
          <p:cNvGrpSpPr/>
          <p:nvPr/>
        </p:nvGrpSpPr>
        <p:grpSpPr>
          <a:xfrm>
            <a:off x="4845513" y="3177533"/>
            <a:ext cx="746152" cy="645992"/>
            <a:chOff x="4831075" y="3389289"/>
            <a:chExt cx="746152" cy="645992"/>
          </a:xfrm>
        </p:grpSpPr>
        <p:sp>
          <p:nvSpPr>
            <p:cNvPr id="7" name="Rounded Rectangle 6"/>
            <p:cNvSpPr/>
            <p:nvPr/>
          </p:nvSpPr>
          <p:spPr>
            <a:xfrm>
              <a:off x="4831075" y="3543425"/>
              <a:ext cx="746152" cy="1841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smtClean="0">
                  <a:solidFill>
                    <a:schemeClr val="tx1"/>
                  </a:solidFill>
                </a:rPr>
                <a:t>Notebook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913976" y="3881661"/>
              <a:ext cx="574406" cy="15362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Data5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Curved Connector 52"/>
            <p:cNvCxnSpPr>
              <a:stCxn id="13" idx="2"/>
              <a:endCxn id="7" idx="0"/>
            </p:cNvCxnSpPr>
            <p:nvPr/>
          </p:nvCxnSpPr>
          <p:spPr>
            <a:xfrm rot="16200000" flipH="1">
              <a:off x="5125597" y="3464871"/>
              <a:ext cx="154136" cy="2972"/>
            </a:xfrm>
            <a:prstGeom prst="curved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7" idx="2"/>
              <a:endCxn id="8" idx="0"/>
            </p:cNvCxnSpPr>
            <p:nvPr/>
          </p:nvCxnSpPr>
          <p:spPr>
            <a:xfrm rot="5400000">
              <a:off x="5125597" y="3803107"/>
              <a:ext cx="154136" cy="2972"/>
            </a:xfrm>
            <a:prstGeom prst="curved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0" name="Picture 4" descr="atabase icon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744" y="5606423"/>
            <a:ext cx="521100" cy="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4" descr="atabase icon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964" y="5606423"/>
            <a:ext cx="521100" cy="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atabase icon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064" y="5606423"/>
            <a:ext cx="521100" cy="5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104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25" y="1821233"/>
            <a:ext cx="610788" cy="610788"/>
          </a:xfrm>
          <a:prstGeom prst="rect">
            <a:avLst/>
          </a:prstGeom>
        </p:spPr>
      </p:pic>
      <p:grpSp>
        <p:nvGrpSpPr>
          <p:cNvPr id="104" name="Group 103"/>
          <p:cNvGrpSpPr/>
          <p:nvPr/>
        </p:nvGrpSpPr>
        <p:grpSpPr>
          <a:xfrm>
            <a:off x="2014839" y="4853938"/>
            <a:ext cx="583247" cy="327572"/>
            <a:chOff x="4180221" y="2817541"/>
            <a:chExt cx="939800" cy="527825"/>
          </a:xfrm>
        </p:grpSpPr>
        <p:sp>
          <p:nvSpPr>
            <p:cNvPr id="105" name="Rounded Rectangle 104"/>
            <p:cNvSpPr/>
            <p:nvPr/>
          </p:nvSpPr>
          <p:spPr>
            <a:xfrm>
              <a:off x="4180221" y="2817541"/>
              <a:ext cx="939800" cy="52782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Hexagon 105"/>
            <p:cNvSpPr/>
            <p:nvPr/>
          </p:nvSpPr>
          <p:spPr>
            <a:xfrm>
              <a:off x="4230400" y="3040998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Hexagon 106"/>
            <p:cNvSpPr/>
            <p:nvPr/>
          </p:nvSpPr>
          <p:spPr>
            <a:xfrm>
              <a:off x="4409948" y="3040999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Hexagon 107"/>
            <p:cNvSpPr/>
            <p:nvPr/>
          </p:nvSpPr>
          <p:spPr>
            <a:xfrm>
              <a:off x="4594495" y="3193399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Hexagon 108"/>
            <p:cNvSpPr/>
            <p:nvPr/>
          </p:nvSpPr>
          <p:spPr>
            <a:xfrm>
              <a:off x="4594495" y="2888598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Hexagon 109"/>
            <p:cNvSpPr/>
            <p:nvPr/>
          </p:nvSpPr>
          <p:spPr>
            <a:xfrm>
              <a:off x="4755066" y="3047421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Curved Connector 110"/>
            <p:cNvCxnSpPr/>
            <p:nvPr/>
          </p:nvCxnSpPr>
          <p:spPr>
            <a:xfrm>
              <a:off x="4341652" y="3088952"/>
              <a:ext cx="68296" cy="1"/>
            </a:xfrm>
            <a:prstGeom prst="curvedConnector3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urved Connector 111"/>
            <p:cNvCxnSpPr/>
            <p:nvPr/>
          </p:nvCxnSpPr>
          <p:spPr>
            <a:xfrm rot="5400000" flipH="1" flipV="1">
              <a:off x="4493636" y="2940140"/>
              <a:ext cx="104447" cy="97272"/>
            </a:xfrm>
            <a:prstGeom prst="curvedConnector2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urved Connector 112"/>
            <p:cNvCxnSpPr/>
            <p:nvPr/>
          </p:nvCxnSpPr>
          <p:spPr>
            <a:xfrm rot="16200000" flipH="1">
              <a:off x="4493636" y="3140493"/>
              <a:ext cx="104447" cy="97272"/>
            </a:xfrm>
            <a:prstGeom prst="curvedConnector2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urved Connector 113"/>
            <p:cNvCxnSpPr/>
            <p:nvPr/>
          </p:nvCxnSpPr>
          <p:spPr>
            <a:xfrm>
              <a:off x="4705747" y="2936552"/>
              <a:ext cx="73296" cy="110869"/>
            </a:xfrm>
            <a:prstGeom prst="curvedConnector2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urved Connector 114"/>
            <p:cNvCxnSpPr/>
            <p:nvPr/>
          </p:nvCxnSpPr>
          <p:spPr>
            <a:xfrm flipV="1">
              <a:off x="4705747" y="3143328"/>
              <a:ext cx="73296" cy="98025"/>
            </a:xfrm>
            <a:prstGeom prst="curvedConnector2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Hexagon 115"/>
            <p:cNvSpPr/>
            <p:nvPr/>
          </p:nvSpPr>
          <p:spPr>
            <a:xfrm>
              <a:off x="4939613" y="3049551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Curved Connector 116"/>
            <p:cNvCxnSpPr/>
            <p:nvPr/>
          </p:nvCxnSpPr>
          <p:spPr>
            <a:xfrm>
              <a:off x="4866318" y="3095375"/>
              <a:ext cx="73295" cy="2130"/>
            </a:xfrm>
            <a:prstGeom prst="curvedConnector3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6" name="TextBox 1055"/>
          <p:cNvSpPr txBox="1"/>
          <p:nvPr/>
        </p:nvSpPr>
        <p:spPr>
          <a:xfrm>
            <a:off x="6540594" y="92119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6762374" y="1372121"/>
            <a:ext cx="136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Interoperate</a:t>
            </a:r>
            <a:endParaRPr lang="en-US" dirty="0"/>
          </a:p>
        </p:txBody>
      </p:sp>
      <p:sp>
        <p:nvSpPr>
          <p:cNvPr id="121" name="Rounded Rectangle 120"/>
          <p:cNvSpPr/>
          <p:nvPr/>
        </p:nvSpPr>
        <p:spPr>
          <a:xfrm>
            <a:off x="2628694" y="4960793"/>
            <a:ext cx="574406" cy="1536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Data5</a:t>
            </a:r>
            <a:endParaRPr lang="en-US" sz="1050" dirty="0">
              <a:solidFill>
                <a:schemeClr val="tx1"/>
              </a:solidFill>
            </a:endParaRPr>
          </a:p>
        </p:txBody>
      </p:sp>
      <p:grpSp>
        <p:nvGrpSpPr>
          <p:cNvPr id="124" name="Group 123"/>
          <p:cNvGrpSpPr/>
          <p:nvPr/>
        </p:nvGrpSpPr>
        <p:grpSpPr>
          <a:xfrm>
            <a:off x="2014839" y="3870289"/>
            <a:ext cx="583247" cy="327572"/>
            <a:chOff x="4180221" y="2817541"/>
            <a:chExt cx="939800" cy="527825"/>
          </a:xfrm>
        </p:grpSpPr>
        <p:sp>
          <p:nvSpPr>
            <p:cNvPr id="125" name="Rounded Rectangle 124"/>
            <p:cNvSpPr/>
            <p:nvPr/>
          </p:nvSpPr>
          <p:spPr>
            <a:xfrm>
              <a:off x="4180221" y="2817541"/>
              <a:ext cx="939800" cy="52782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Hexagon 125"/>
            <p:cNvSpPr/>
            <p:nvPr/>
          </p:nvSpPr>
          <p:spPr>
            <a:xfrm>
              <a:off x="4230400" y="3040998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Hexagon 126"/>
            <p:cNvSpPr/>
            <p:nvPr/>
          </p:nvSpPr>
          <p:spPr>
            <a:xfrm>
              <a:off x="4409948" y="3040999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Hexagon 127"/>
            <p:cNvSpPr/>
            <p:nvPr/>
          </p:nvSpPr>
          <p:spPr>
            <a:xfrm>
              <a:off x="4594495" y="3193399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Hexagon 128"/>
            <p:cNvSpPr/>
            <p:nvPr/>
          </p:nvSpPr>
          <p:spPr>
            <a:xfrm>
              <a:off x="4594495" y="2888598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Hexagon 129"/>
            <p:cNvSpPr/>
            <p:nvPr/>
          </p:nvSpPr>
          <p:spPr>
            <a:xfrm>
              <a:off x="4755066" y="3047421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Curved Connector 130"/>
            <p:cNvCxnSpPr/>
            <p:nvPr/>
          </p:nvCxnSpPr>
          <p:spPr>
            <a:xfrm>
              <a:off x="4341652" y="3088952"/>
              <a:ext cx="68296" cy="1"/>
            </a:xfrm>
            <a:prstGeom prst="curvedConnector3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urved Connector 131"/>
            <p:cNvCxnSpPr/>
            <p:nvPr/>
          </p:nvCxnSpPr>
          <p:spPr>
            <a:xfrm rot="5400000" flipH="1" flipV="1">
              <a:off x="4493636" y="2940140"/>
              <a:ext cx="104447" cy="97272"/>
            </a:xfrm>
            <a:prstGeom prst="curvedConnector2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urved Connector 132"/>
            <p:cNvCxnSpPr/>
            <p:nvPr/>
          </p:nvCxnSpPr>
          <p:spPr>
            <a:xfrm rot="16200000" flipH="1">
              <a:off x="4493636" y="3140493"/>
              <a:ext cx="104447" cy="97272"/>
            </a:xfrm>
            <a:prstGeom prst="curvedConnector2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urved Connector 133"/>
            <p:cNvCxnSpPr/>
            <p:nvPr/>
          </p:nvCxnSpPr>
          <p:spPr>
            <a:xfrm>
              <a:off x="4705747" y="2936552"/>
              <a:ext cx="73296" cy="110869"/>
            </a:xfrm>
            <a:prstGeom prst="curvedConnector2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urved Connector 134"/>
            <p:cNvCxnSpPr/>
            <p:nvPr/>
          </p:nvCxnSpPr>
          <p:spPr>
            <a:xfrm flipV="1">
              <a:off x="4705747" y="3143328"/>
              <a:ext cx="73296" cy="98025"/>
            </a:xfrm>
            <a:prstGeom prst="curvedConnector2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Hexagon 135"/>
            <p:cNvSpPr/>
            <p:nvPr/>
          </p:nvSpPr>
          <p:spPr>
            <a:xfrm>
              <a:off x="4939613" y="3049551"/>
              <a:ext cx="111252" cy="95907"/>
            </a:xfrm>
            <a:prstGeom prst="hexagon">
              <a:avLst/>
            </a:prstGeom>
            <a:ln>
              <a:tailEnd type="triangl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Curved Connector 136"/>
            <p:cNvCxnSpPr/>
            <p:nvPr/>
          </p:nvCxnSpPr>
          <p:spPr>
            <a:xfrm>
              <a:off x="4866318" y="3095375"/>
              <a:ext cx="73295" cy="2130"/>
            </a:xfrm>
            <a:prstGeom prst="curvedConnector3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10" y="1703608"/>
            <a:ext cx="2340919" cy="2504283"/>
          </a:xfrm>
          <a:prstGeom prst="rect">
            <a:avLst/>
          </a:prstGeom>
        </p:spPr>
      </p:pic>
      <p:sp>
        <p:nvSpPr>
          <p:cNvPr id="1054" name="Freeform 1053"/>
          <p:cNvSpPr/>
          <p:nvPr/>
        </p:nvSpPr>
        <p:spPr>
          <a:xfrm>
            <a:off x="1657615" y="2124115"/>
            <a:ext cx="3224182" cy="908896"/>
          </a:xfrm>
          <a:custGeom>
            <a:avLst/>
            <a:gdLst>
              <a:gd name="connsiteX0" fmla="*/ 2903095 w 2903095"/>
              <a:gd name="connsiteY0" fmla="*/ 901641 h 901641"/>
              <a:gd name="connsiteX1" fmla="*/ 2208550 w 2903095"/>
              <a:gd name="connsiteY1" fmla="*/ 401969 h 901641"/>
              <a:gd name="connsiteX2" fmla="*/ 1703882 w 2903095"/>
              <a:gd name="connsiteY2" fmla="*/ 197103 h 901641"/>
              <a:gd name="connsiteX3" fmla="*/ 1014334 w 2903095"/>
              <a:gd name="connsiteY3" fmla="*/ 17221 h 901641"/>
              <a:gd name="connsiteX4" fmla="*/ 0 w 2903095"/>
              <a:gd name="connsiteY4" fmla="*/ 7228 h 901641"/>
              <a:gd name="connsiteX0" fmla="*/ 2903095 w 2903095"/>
              <a:gd name="connsiteY0" fmla="*/ 898873 h 898873"/>
              <a:gd name="connsiteX1" fmla="*/ 2208550 w 2903095"/>
              <a:gd name="connsiteY1" fmla="*/ 399201 h 898873"/>
              <a:gd name="connsiteX2" fmla="*/ 1703882 w 2903095"/>
              <a:gd name="connsiteY2" fmla="*/ 154361 h 898873"/>
              <a:gd name="connsiteX3" fmla="*/ 1014334 w 2903095"/>
              <a:gd name="connsiteY3" fmla="*/ 14453 h 898873"/>
              <a:gd name="connsiteX4" fmla="*/ 0 w 2903095"/>
              <a:gd name="connsiteY4" fmla="*/ 4460 h 898873"/>
              <a:gd name="connsiteX0" fmla="*/ 3224182 w 3224182"/>
              <a:gd name="connsiteY0" fmla="*/ 889250 h 889250"/>
              <a:gd name="connsiteX1" fmla="*/ 2529637 w 3224182"/>
              <a:gd name="connsiteY1" fmla="*/ 389578 h 889250"/>
              <a:gd name="connsiteX2" fmla="*/ 2024969 w 3224182"/>
              <a:gd name="connsiteY2" fmla="*/ 144738 h 889250"/>
              <a:gd name="connsiteX3" fmla="*/ 1335421 w 3224182"/>
              <a:gd name="connsiteY3" fmla="*/ 4830 h 889250"/>
              <a:gd name="connsiteX4" fmla="*/ 0 w 3224182"/>
              <a:gd name="connsiteY4" fmla="*/ 29738 h 889250"/>
              <a:gd name="connsiteX0" fmla="*/ 3224182 w 3224182"/>
              <a:gd name="connsiteY0" fmla="*/ 908896 h 908896"/>
              <a:gd name="connsiteX1" fmla="*/ 2529637 w 3224182"/>
              <a:gd name="connsiteY1" fmla="*/ 409224 h 908896"/>
              <a:gd name="connsiteX2" fmla="*/ 2024969 w 3224182"/>
              <a:gd name="connsiteY2" fmla="*/ 164384 h 908896"/>
              <a:gd name="connsiteX3" fmla="*/ 1188838 w 3224182"/>
              <a:gd name="connsiteY3" fmla="*/ 3535 h 908896"/>
              <a:gd name="connsiteX4" fmla="*/ 0 w 3224182"/>
              <a:gd name="connsiteY4" fmla="*/ 49384 h 908896"/>
              <a:gd name="connsiteX0" fmla="*/ 3224182 w 3224182"/>
              <a:gd name="connsiteY0" fmla="*/ 908896 h 908896"/>
              <a:gd name="connsiteX1" fmla="*/ 2529637 w 3224182"/>
              <a:gd name="connsiteY1" fmla="*/ 409224 h 908896"/>
              <a:gd name="connsiteX2" fmla="*/ 2024969 w 3224182"/>
              <a:gd name="connsiteY2" fmla="*/ 164384 h 908896"/>
              <a:gd name="connsiteX3" fmla="*/ 1188838 w 3224182"/>
              <a:gd name="connsiteY3" fmla="*/ 3535 h 908896"/>
              <a:gd name="connsiteX4" fmla="*/ 0 w 3224182"/>
              <a:gd name="connsiteY4" fmla="*/ 49384 h 90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4182" h="908896">
                <a:moveTo>
                  <a:pt x="3224182" y="908896"/>
                </a:moveTo>
                <a:cubicBezTo>
                  <a:pt x="2976844" y="717771"/>
                  <a:pt x="2729506" y="533309"/>
                  <a:pt x="2529637" y="409224"/>
                </a:cubicBezTo>
                <a:cubicBezTo>
                  <a:pt x="2329768" y="285139"/>
                  <a:pt x="2248435" y="231999"/>
                  <a:pt x="2024969" y="164384"/>
                </a:cubicBezTo>
                <a:cubicBezTo>
                  <a:pt x="1801503" y="96769"/>
                  <a:pt x="1533313" y="22702"/>
                  <a:pt x="1188838" y="3535"/>
                </a:cubicBezTo>
                <a:cubicBezTo>
                  <a:pt x="844363" y="-15632"/>
                  <a:pt x="0" y="49384"/>
                  <a:pt x="0" y="49384"/>
                </a:cubicBezTo>
              </a:path>
            </a:pathLst>
          </a:custGeom>
          <a:noFill/>
          <a:ln>
            <a:solidFill>
              <a:srgbClr val="00206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>
            <a:off x="6645743" y="1141725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Access</a:t>
            </a:r>
            <a:endParaRPr lang="en-US"/>
          </a:p>
        </p:txBody>
      </p:sp>
      <p:sp>
        <p:nvSpPr>
          <p:cNvPr id="122" name="TextBox 121"/>
          <p:cNvSpPr txBox="1"/>
          <p:nvPr/>
        </p:nvSpPr>
        <p:spPr>
          <a:xfrm>
            <a:off x="6858704" y="1602517"/>
            <a:ext cx="748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Reuse</a:t>
            </a:r>
            <a:endParaRPr lang="en-US" dirty="0"/>
          </a:p>
        </p:txBody>
      </p:sp>
      <p:sp>
        <p:nvSpPr>
          <p:cNvPr id="123" name="Freeform 122"/>
          <p:cNvSpPr/>
          <p:nvPr/>
        </p:nvSpPr>
        <p:spPr>
          <a:xfrm>
            <a:off x="1645457" y="3861133"/>
            <a:ext cx="3362159" cy="510077"/>
          </a:xfrm>
          <a:custGeom>
            <a:avLst/>
            <a:gdLst>
              <a:gd name="connsiteX0" fmla="*/ 2903095 w 2903095"/>
              <a:gd name="connsiteY0" fmla="*/ 901641 h 901641"/>
              <a:gd name="connsiteX1" fmla="*/ 2208550 w 2903095"/>
              <a:gd name="connsiteY1" fmla="*/ 401969 h 901641"/>
              <a:gd name="connsiteX2" fmla="*/ 1703882 w 2903095"/>
              <a:gd name="connsiteY2" fmla="*/ 197103 h 901641"/>
              <a:gd name="connsiteX3" fmla="*/ 1014334 w 2903095"/>
              <a:gd name="connsiteY3" fmla="*/ 17221 h 901641"/>
              <a:gd name="connsiteX4" fmla="*/ 0 w 2903095"/>
              <a:gd name="connsiteY4" fmla="*/ 7228 h 901641"/>
              <a:gd name="connsiteX0" fmla="*/ 2903095 w 2903095"/>
              <a:gd name="connsiteY0" fmla="*/ 898873 h 898873"/>
              <a:gd name="connsiteX1" fmla="*/ 2208550 w 2903095"/>
              <a:gd name="connsiteY1" fmla="*/ 399201 h 898873"/>
              <a:gd name="connsiteX2" fmla="*/ 1703882 w 2903095"/>
              <a:gd name="connsiteY2" fmla="*/ 154361 h 898873"/>
              <a:gd name="connsiteX3" fmla="*/ 1014334 w 2903095"/>
              <a:gd name="connsiteY3" fmla="*/ 14453 h 898873"/>
              <a:gd name="connsiteX4" fmla="*/ 0 w 2903095"/>
              <a:gd name="connsiteY4" fmla="*/ 4460 h 898873"/>
              <a:gd name="connsiteX0" fmla="*/ 1603948 w 2209170"/>
              <a:gd name="connsiteY0" fmla="*/ 1953181 h 1953181"/>
              <a:gd name="connsiteX1" fmla="*/ 2208550 w 2209170"/>
              <a:gd name="connsiteY1" fmla="*/ 399201 h 1953181"/>
              <a:gd name="connsiteX2" fmla="*/ 1703882 w 2209170"/>
              <a:gd name="connsiteY2" fmla="*/ 154361 h 1953181"/>
              <a:gd name="connsiteX3" fmla="*/ 1014334 w 2209170"/>
              <a:gd name="connsiteY3" fmla="*/ 14453 h 1953181"/>
              <a:gd name="connsiteX4" fmla="*/ 0 w 2209170"/>
              <a:gd name="connsiteY4" fmla="*/ 4460 h 1953181"/>
              <a:gd name="connsiteX0" fmla="*/ 1603948 w 2209170"/>
              <a:gd name="connsiteY0" fmla="*/ 1953181 h 1953181"/>
              <a:gd name="connsiteX1" fmla="*/ 2208550 w 2209170"/>
              <a:gd name="connsiteY1" fmla="*/ 399201 h 1953181"/>
              <a:gd name="connsiteX2" fmla="*/ 1703882 w 2209170"/>
              <a:gd name="connsiteY2" fmla="*/ 154361 h 1953181"/>
              <a:gd name="connsiteX3" fmla="*/ 1014334 w 2209170"/>
              <a:gd name="connsiteY3" fmla="*/ 14453 h 1953181"/>
              <a:gd name="connsiteX4" fmla="*/ 0 w 2209170"/>
              <a:gd name="connsiteY4" fmla="*/ 4460 h 1953181"/>
              <a:gd name="connsiteX0" fmla="*/ 1603948 w 1771272"/>
              <a:gd name="connsiteY0" fmla="*/ 1953181 h 1953181"/>
              <a:gd name="connsiteX1" fmla="*/ 1733862 w 1771272"/>
              <a:gd name="connsiteY1" fmla="*/ 853903 h 1953181"/>
              <a:gd name="connsiteX2" fmla="*/ 1703882 w 1771272"/>
              <a:gd name="connsiteY2" fmla="*/ 154361 h 1953181"/>
              <a:gd name="connsiteX3" fmla="*/ 1014334 w 1771272"/>
              <a:gd name="connsiteY3" fmla="*/ 14453 h 1953181"/>
              <a:gd name="connsiteX4" fmla="*/ 0 w 1771272"/>
              <a:gd name="connsiteY4" fmla="*/ 4460 h 1953181"/>
              <a:gd name="connsiteX0" fmla="*/ 1603948 w 1753270"/>
              <a:gd name="connsiteY0" fmla="*/ 1960956 h 1960956"/>
              <a:gd name="connsiteX1" fmla="*/ 1733862 w 1753270"/>
              <a:gd name="connsiteY1" fmla="*/ 861678 h 1960956"/>
              <a:gd name="connsiteX2" fmla="*/ 1489023 w 1753270"/>
              <a:gd name="connsiteY2" fmla="*/ 272064 h 1960956"/>
              <a:gd name="connsiteX3" fmla="*/ 1014334 w 1753270"/>
              <a:gd name="connsiteY3" fmla="*/ 22228 h 1960956"/>
              <a:gd name="connsiteX4" fmla="*/ 0 w 1753270"/>
              <a:gd name="connsiteY4" fmla="*/ 12235 h 1960956"/>
              <a:gd name="connsiteX0" fmla="*/ 1603948 w 1753270"/>
              <a:gd name="connsiteY0" fmla="*/ 1948721 h 1948721"/>
              <a:gd name="connsiteX1" fmla="*/ 1733862 w 1753270"/>
              <a:gd name="connsiteY1" fmla="*/ 849443 h 1948721"/>
              <a:gd name="connsiteX2" fmla="*/ 1489023 w 1753270"/>
              <a:gd name="connsiteY2" fmla="*/ 259829 h 1948721"/>
              <a:gd name="connsiteX3" fmla="*/ 904406 w 1753270"/>
              <a:gd name="connsiteY3" fmla="*/ 269822 h 1948721"/>
              <a:gd name="connsiteX4" fmla="*/ 0 w 1753270"/>
              <a:gd name="connsiteY4" fmla="*/ 0 h 1948721"/>
              <a:gd name="connsiteX0" fmla="*/ 1603948 w 1762733"/>
              <a:gd name="connsiteY0" fmla="*/ 1948721 h 1948721"/>
              <a:gd name="connsiteX1" fmla="*/ 1733862 w 1762733"/>
              <a:gd name="connsiteY1" fmla="*/ 849443 h 1948721"/>
              <a:gd name="connsiteX2" fmla="*/ 1359108 w 1762733"/>
              <a:gd name="connsiteY2" fmla="*/ 504669 h 1948721"/>
              <a:gd name="connsiteX3" fmla="*/ 904406 w 1762733"/>
              <a:gd name="connsiteY3" fmla="*/ 269822 h 1948721"/>
              <a:gd name="connsiteX4" fmla="*/ 0 w 1762733"/>
              <a:gd name="connsiteY4" fmla="*/ 0 h 1948721"/>
              <a:gd name="connsiteX0" fmla="*/ 1603948 w 1694281"/>
              <a:gd name="connsiteY0" fmla="*/ 1948721 h 1948721"/>
              <a:gd name="connsiteX1" fmla="*/ 1578963 w 1694281"/>
              <a:gd name="connsiteY1" fmla="*/ 964368 h 1948721"/>
              <a:gd name="connsiteX2" fmla="*/ 1359108 w 1694281"/>
              <a:gd name="connsiteY2" fmla="*/ 504669 h 1948721"/>
              <a:gd name="connsiteX3" fmla="*/ 904406 w 1694281"/>
              <a:gd name="connsiteY3" fmla="*/ 269822 h 1948721"/>
              <a:gd name="connsiteX4" fmla="*/ 0 w 1694281"/>
              <a:gd name="connsiteY4" fmla="*/ 0 h 1948721"/>
              <a:gd name="connsiteX0" fmla="*/ 1603948 w 1694281"/>
              <a:gd name="connsiteY0" fmla="*/ 1958714 h 1958714"/>
              <a:gd name="connsiteX1" fmla="*/ 1578963 w 1694281"/>
              <a:gd name="connsiteY1" fmla="*/ 964368 h 1958714"/>
              <a:gd name="connsiteX2" fmla="*/ 1359108 w 1694281"/>
              <a:gd name="connsiteY2" fmla="*/ 504669 h 1958714"/>
              <a:gd name="connsiteX3" fmla="*/ 904406 w 1694281"/>
              <a:gd name="connsiteY3" fmla="*/ 269822 h 1958714"/>
              <a:gd name="connsiteX4" fmla="*/ 0 w 1694281"/>
              <a:gd name="connsiteY4" fmla="*/ 0 h 1958714"/>
              <a:gd name="connsiteX0" fmla="*/ 1603948 w 1610144"/>
              <a:gd name="connsiteY0" fmla="*/ 1958714 h 1958714"/>
              <a:gd name="connsiteX1" fmla="*/ 1578963 w 1610144"/>
              <a:gd name="connsiteY1" fmla="*/ 964368 h 1958714"/>
              <a:gd name="connsiteX2" fmla="*/ 1359108 w 1610144"/>
              <a:gd name="connsiteY2" fmla="*/ 504669 h 1958714"/>
              <a:gd name="connsiteX3" fmla="*/ 904406 w 1610144"/>
              <a:gd name="connsiteY3" fmla="*/ 269822 h 1958714"/>
              <a:gd name="connsiteX4" fmla="*/ 0 w 1610144"/>
              <a:gd name="connsiteY4" fmla="*/ 0 h 1958714"/>
              <a:gd name="connsiteX0" fmla="*/ 1029326 w 1590002"/>
              <a:gd name="connsiteY0" fmla="*/ 1958714 h 1958714"/>
              <a:gd name="connsiteX1" fmla="*/ 1578963 w 1590002"/>
              <a:gd name="connsiteY1" fmla="*/ 964368 h 1958714"/>
              <a:gd name="connsiteX2" fmla="*/ 1359108 w 1590002"/>
              <a:gd name="connsiteY2" fmla="*/ 504669 h 1958714"/>
              <a:gd name="connsiteX3" fmla="*/ 904406 w 1590002"/>
              <a:gd name="connsiteY3" fmla="*/ 269822 h 1958714"/>
              <a:gd name="connsiteX4" fmla="*/ 0 w 1590002"/>
              <a:gd name="connsiteY4" fmla="*/ 0 h 1958714"/>
              <a:gd name="connsiteX0" fmla="*/ 1029326 w 1372097"/>
              <a:gd name="connsiteY0" fmla="*/ 1958714 h 1958714"/>
              <a:gd name="connsiteX1" fmla="*/ 1229192 w 1372097"/>
              <a:gd name="connsiteY1" fmla="*/ 964368 h 1958714"/>
              <a:gd name="connsiteX2" fmla="*/ 1359108 w 1372097"/>
              <a:gd name="connsiteY2" fmla="*/ 504669 h 1958714"/>
              <a:gd name="connsiteX3" fmla="*/ 904406 w 1372097"/>
              <a:gd name="connsiteY3" fmla="*/ 269822 h 1958714"/>
              <a:gd name="connsiteX4" fmla="*/ 0 w 1372097"/>
              <a:gd name="connsiteY4" fmla="*/ 0 h 1958714"/>
              <a:gd name="connsiteX0" fmla="*/ 1029326 w 1235429"/>
              <a:gd name="connsiteY0" fmla="*/ 1958714 h 1958714"/>
              <a:gd name="connsiteX1" fmla="*/ 1229192 w 1235429"/>
              <a:gd name="connsiteY1" fmla="*/ 964368 h 1958714"/>
              <a:gd name="connsiteX2" fmla="*/ 1159240 w 1235429"/>
              <a:gd name="connsiteY2" fmla="*/ 584617 h 1958714"/>
              <a:gd name="connsiteX3" fmla="*/ 904406 w 1235429"/>
              <a:gd name="connsiteY3" fmla="*/ 269822 h 1958714"/>
              <a:gd name="connsiteX4" fmla="*/ 0 w 1235429"/>
              <a:gd name="connsiteY4" fmla="*/ 0 h 1958714"/>
              <a:gd name="connsiteX0" fmla="*/ 1029326 w 1163326"/>
              <a:gd name="connsiteY0" fmla="*/ 1958714 h 1958714"/>
              <a:gd name="connsiteX1" fmla="*/ 1059303 w 1163326"/>
              <a:gd name="connsiteY1" fmla="*/ 969364 h 1958714"/>
              <a:gd name="connsiteX2" fmla="*/ 1159240 w 1163326"/>
              <a:gd name="connsiteY2" fmla="*/ 584617 h 1958714"/>
              <a:gd name="connsiteX3" fmla="*/ 904406 w 1163326"/>
              <a:gd name="connsiteY3" fmla="*/ 269822 h 1958714"/>
              <a:gd name="connsiteX4" fmla="*/ 0 w 1163326"/>
              <a:gd name="connsiteY4" fmla="*/ 0 h 1958714"/>
              <a:gd name="connsiteX0" fmla="*/ 1029326 w 1075777"/>
              <a:gd name="connsiteY0" fmla="*/ 1958714 h 1958714"/>
              <a:gd name="connsiteX1" fmla="*/ 1059303 w 1075777"/>
              <a:gd name="connsiteY1" fmla="*/ 969364 h 1958714"/>
              <a:gd name="connsiteX2" fmla="*/ 1064302 w 1075777"/>
              <a:gd name="connsiteY2" fmla="*/ 599607 h 1958714"/>
              <a:gd name="connsiteX3" fmla="*/ 904406 w 1075777"/>
              <a:gd name="connsiteY3" fmla="*/ 269822 h 1958714"/>
              <a:gd name="connsiteX4" fmla="*/ 0 w 1075777"/>
              <a:gd name="connsiteY4" fmla="*/ 0 h 1958714"/>
              <a:gd name="connsiteX0" fmla="*/ 1029326 w 1080958"/>
              <a:gd name="connsiteY0" fmla="*/ 1958714 h 1958714"/>
              <a:gd name="connsiteX1" fmla="*/ 1059303 w 1080958"/>
              <a:gd name="connsiteY1" fmla="*/ 969364 h 1958714"/>
              <a:gd name="connsiteX2" fmla="*/ 1064302 w 1080958"/>
              <a:gd name="connsiteY2" fmla="*/ 599607 h 1958714"/>
              <a:gd name="connsiteX3" fmla="*/ 834452 w 1080958"/>
              <a:gd name="connsiteY3" fmla="*/ 289809 h 1958714"/>
              <a:gd name="connsiteX4" fmla="*/ 0 w 1080958"/>
              <a:gd name="connsiteY4" fmla="*/ 0 h 1958714"/>
              <a:gd name="connsiteX0" fmla="*/ 1029326 w 1073469"/>
              <a:gd name="connsiteY0" fmla="*/ 1958714 h 1958714"/>
              <a:gd name="connsiteX1" fmla="*/ 1059303 w 1073469"/>
              <a:gd name="connsiteY1" fmla="*/ 969364 h 1958714"/>
              <a:gd name="connsiteX2" fmla="*/ 1054309 w 1073469"/>
              <a:gd name="connsiteY2" fmla="*/ 619594 h 1958714"/>
              <a:gd name="connsiteX3" fmla="*/ 834452 w 1073469"/>
              <a:gd name="connsiteY3" fmla="*/ 289809 h 1958714"/>
              <a:gd name="connsiteX4" fmla="*/ 0 w 1073469"/>
              <a:gd name="connsiteY4" fmla="*/ 0 h 1958714"/>
              <a:gd name="connsiteX0" fmla="*/ 1029326 w 1073469"/>
              <a:gd name="connsiteY0" fmla="*/ 1958714 h 1958714"/>
              <a:gd name="connsiteX1" fmla="*/ 1059303 w 1073469"/>
              <a:gd name="connsiteY1" fmla="*/ 969364 h 1958714"/>
              <a:gd name="connsiteX2" fmla="*/ 1054309 w 1073469"/>
              <a:gd name="connsiteY2" fmla="*/ 619594 h 1958714"/>
              <a:gd name="connsiteX3" fmla="*/ 834452 w 1073469"/>
              <a:gd name="connsiteY3" fmla="*/ 289809 h 1958714"/>
              <a:gd name="connsiteX4" fmla="*/ 0 w 1073469"/>
              <a:gd name="connsiteY4" fmla="*/ 0 h 1958714"/>
              <a:gd name="connsiteX0" fmla="*/ 1029326 w 1066855"/>
              <a:gd name="connsiteY0" fmla="*/ 1958714 h 1958714"/>
              <a:gd name="connsiteX1" fmla="*/ 1059303 w 1066855"/>
              <a:gd name="connsiteY1" fmla="*/ 969364 h 1958714"/>
              <a:gd name="connsiteX2" fmla="*/ 1044315 w 1066855"/>
              <a:gd name="connsiteY2" fmla="*/ 514662 h 1958714"/>
              <a:gd name="connsiteX3" fmla="*/ 834452 w 1066855"/>
              <a:gd name="connsiteY3" fmla="*/ 289809 h 1958714"/>
              <a:gd name="connsiteX4" fmla="*/ 0 w 1066855"/>
              <a:gd name="connsiteY4" fmla="*/ 0 h 1958714"/>
              <a:gd name="connsiteX0" fmla="*/ 1029326 w 1069483"/>
              <a:gd name="connsiteY0" fmla="*/ 1958714 h 1958714"/>
              <a:gd name="connsiteX1" fmla="*/ 1059303 w 1069483"/>
              <a:gd name="connsiteY1" fmla="*/ 969364 h 1958714"/>
              <a:gd name="connsiteX2" fmla="*/ 834452 w 1069483"/>
              <a:gd name="connsiteY2" fmla="*/ 289809 h 1958714"/>
              <a:gd name="connsiteX3" fmla="*/ 0 w 1069483"/>
              <a:gd name="connsiteY3" fmla="*/ 0 h 1958714"/>
              <a:gd name="connsiteX0" fmla="*/ 1029326 w 1060495"/>
              <a:gd name="connsiteY0" fmla="*/ 1958714 h 1958714"/>
              <a:gd name="connsiteX1" fmla="*/ 1059303 w 1060495"/>
              <a:gd name="connsiteY1" fmla="*/ 969364 h 1958714"/>
              <a:gd name="connsiteX2" fmla="*/ 834452 w 1060495"/>
              <a:gd name="connsiteY2" fmla="*/ 289809 h 1958714"/>
              <a:gd name="connsiteX3" fmla="*/ 0 w 1060495"/>
              <a:gd name="connsiteY3" fmla="*/ 0 h 1958714"/>
              <a:gd name="connsiteX0" fmla="*/ 1029326 w 1060495"/>
              <a:gd name="connsiteY0" fmla="*/ 1958714 h 1958714"/>
              <a:gd name="connsiteX1" fmla="*/ 1059303 w 1060495"/>
              <a:gd name="connsiteY1" fmla="*/ 969364 h 1958714"/>
              <a:gd name="connsiteX2" fmla="*/ 834452 w 1060495"/>
              <a:gd name="connsiteY2" fmla="*/ 289809 h 1958714"/>
              <a:gd name="connsiteX3" fmla="*/ 0 w 1060495"/>
              <a:gd name="connsiteY3" fmla="*/ 0 h 1958714"/>
              <a:gd name="connsiteX0" fmla="*/ 1029326 w 1082303"/>
              <a:gd name="connsiteY0" fmla="*/ 1958714 h 1958714"/>
              <a:gd name="connsiteX1" fmla="*/ 1059303 w 1082303"/>
              <a:gd name="connsiteY1" fmla="*/ 969364 h 1958714"/>
              <a:gd name="connsiteX2" fmla="*/ 651572 w 1082303"/>
              <a:gd name="connsiteY2" fmla="*/ 411729 h 1958714"/>
              <a:gd name="connsiteX3" fmla="*/ 0 w 1082303"/>
              <a:gd name="connsiteY3" fmla="*/ 0 h 1958714"/>
              <a:gd name="connsiteX0" fmla="*/ 1029326 w 1034670"/>
              <a:gd name="connsiteY0" fmla="*/ 1958714 h 1958714"/>
              <a:gd name="connsiteX1" fmla="*/ 983103 w 1034670"/>
              <a:gd name="connsiteY1" fmla="*/ 954124 h 1958714"/>
              <a:gd name="connsiteX2" fmla="*/ 651572 w 1034670"/>
              <a:gd name="connsiteY2" fmla="*/ 411729 h 1958714"/>
              <a:gd name="connsiteX3" fmla="*/ 0 w 1034670"/>
              <a:gd name="connsiteY3" fmla="*/ 0 h 1958714"/>
              <a:gd name="connsiteX0" fmla="*/ 1029326 w 1035712"/>
              <a:gd name="connsiteY0" fmla="*/ 1958714 h 1958714"/>
              <a:gd name="connsiteX1" fmla="*/ 983103 w 1035712"/>
              <a:gd name="connsiteY1" fmla="*/ 954124 h 1958714"/>
              <a:gd name="connsiteX2" fmla="*/ 626172 w 1035712"/>
              <a:gd name="connsiteY2" fmla="*/ 462529 h 1958714"/>
              <a:gd name="connsiteX3" fmla="*/ 0 w 1035712"/>
              <a:gd name="connsiteY3" fmla="*/ 0 h 1958714"/>
              <a:gd name="connsiteX0" fmla="*/ 1029326 w 1029859"/>
              <a:gd name="connsiteY0" fmla="*/ 1958714 h 1958714"/>
              <a:gd name="connsiteX1" fmla="*/ 896743 w 1029859"/>
              <a:gd name="connsiteY1" fmla="*/ 959204 h 1958714"/>
              <a:gd name="connsiteX2" fmla="*/ 626172 w 1029859"/>
              <a:gd name="connsiteY2" fmla="*/ 462529 h 1958714"/>
              <a:gd name="connsiteX3" fmla="*/ 0 w 1029859"/>
              <a:gd name="connsiteY3" fmla="*/ 0 h 1958714"/>
              <a:gd name="connsiteX0" fmla="*/ 958206 w 958739"/>
              <a:gd name="connsiteY0" fmla="*/ 1897754 h 1897754"/>
              <a:gd name="connsiteX1" fmla="*/ 825623 w 958739"/>
              <a:gd name="connsiteY1" fmla="*/ 898244 h 1897754"/>
              <a:gd name="connsiteX2" fmla="*/ 555052 w 958739"/>
              <a:gd name="connsiteY2" fmla="*/ 401569 h 1897754"/>
              <a:gd name="connsiteX3" fmla="*/ 0 w 958739"/>
              <a:gd name="connsiteY3" fmla="*/ 0 h 1897754"/>
              <a:gd name="connsiteX0" fmla="*/ 897246 w 898659"/>
              <a:gd name="connsiteY0" fmla="*/ 1897754 h 1897754"/>
              <a:gd name="connsiteX1" fmla="*/ 825623 w 898659"/>
              <a:gd name="connsiteY1" fmla="*/ 898244 h 1897754"/>
              <a:gd name="connsiteX2" fmla="*/ 555052 w 898659"/>
              <a:gd name="connsiteY2" fmla="*/ 401569 h 1897754"/>
              <a:gd name="connsiteX3" fmla="*/ 0 w 898659"/>
              <a:gd name="connsiteY3" fmla="*/ 0 h 1897754"/>
              <a:gd name="connsiteX0" fmla="*/ 897246 w 898027"/>
              <a:gd name="connsiteY0" fmla="*/ 1897754 h 1897754"/>
              <a:gd name="connsiteX1" fmla="*/ 800223 w 898027"/>
              <a:gd name="connsiteY1" fmla="*/ 913484 h 1897754"/>
              <a:gd name="connsiteX2" fmla="*/ 555052 w 898027"/>
              <a:gd name="connsiteY2" fmla="*/ 401569 h 1897754"/>
              <a:gd name="connsiteX3" fmla="*/ 0 w 898027"/>
              <a:gd name="connsiteY3" fmla="*/ 0 h 1897754"/>
              <a:gd name="connsiteX0" fmla="*/ 897246 w 898027"/>
              <a:gd name="connsiteY0" fmla="*/ 1897754 h 1897754"/>
              <a:gd name="connsiteX1" fmla="*/ 800223 w 898027"/>
              <a:gd name="connsiteY1" fmla="*/ 913484 h 1897754"/>
              <a:gd name="connsiteX2" fmla="*/ 555052 w 898027"/>
              <a:gd name="connsiteY2" fmla="*/ 401569 h 1897754"/>
              <a:gd name="connsiteX3" fmla="*/ 0 w 898027"/>
              <a:gd name="connsiteY3" fmla="*/ 0 h 1897754"/>
              <a:gd name="connsiteX0" fmla="*/ 897246 w 897916"/>
              <a:gd name="connsiteY0" fmla="*/ 1897754 h 1897754"/>
              <a:gd name="connsiteX1" fmla="*/ 800223 w 897916"/>
              <a:gd name="connsiteY1" fmla="*/ 913484 h 1897754"/>
              <a:gd name="connsiteX2" fmla="*/ 610932 w 897916"/>
              <a:gd name="connsiteY2" fmla="*/ 462529 h 1897754"/>
              <a:gd name="connsiteX3" fmla="*/ 0 w 897916"/>
              <a:gd name="connsiteY3" fmla="*/ 0 h 1897754"/>
              <a:gd name="connsiteX0" fmla="*/ 897246 w 898063"/>
              <a:gd name="connsiteY0" fmla="*/ 1897754 h 1897754"/>
              <a:gd name="connsiteX1" fmla="*/ 800223 w 898063"/>
              <a:gd name="connsiteY1" fmla="*/ 913484 h 1897754"/>
              <a:gd name="connsiteX2" fmla="*/ 539812 w 898063"/>
              <a:gd name="connsiteY2" fmla="*/ 376169 h 1897754"/>
              <a:gd name="connsiteX3" fmla="*/ 0 w 898063"/>
              <a:gd name="connsiteY3" fmla="*/ 0 h 1897754"/>
              <a:gd name="connsiteX0" fmla="*/ 0 w 4132535"/>
              <a:gd name="connsiteY0" fmla="*/ 302634 h 913761"/>
              <a:gd name="connsiteX1" fmla="*/ 3895857 w 4132535"/>
              <a:gd name="connsiteY1" fmla="*/ 913484 h 913761"/>
              <a:gd name="connsiteX2" fmla="*/ 3635446 w 4132535"/>
              <a:gd name="connsiteY2" fmla="*/ 376169 h 913761"/>
              <a:gd name="connsiteX3" fmla="*/ 3095634 w 4132535"/>
              <a:gd name="connsiteY3" fmla="*/ 0 h 913761"/>
              <a:gd name="connsiteX0" fmla="*/ 0 w 4132535"/>
              <a:gd name="connsiteY0" fmla="*/ 302634 h 913761"/>
              <a:gd name="connsiteX1" fmla="*/ 3895857 w 4132535"/>
              <a:gd name="connsiteY1" fmla="*/ 913484 h 913761"/>
              <a:gd name="connsiteX2" fmla="*/ 3635446 w 4132535"/>
              <a:gd name="connsiteY2" fmla="*/ 376169 h 913761"/>
              <a:gd name="connsiteX3" fmla="*/ 3095634 w 4132535"/>
              <a:gd name="connsiteY3" fmla="*/ 0 h 913761"/>
              <a:gd name="connsiteX0" fmla="*/ 0 w 3707531"/>
              <a:gd name="connsiteY0" fmla="*/ 302634 h 533733"/>
              <a:gd name="connsiteX1" fmla="*/ 1162817 w 3707531"/>
              <a:gd name="connsiteY1" fmla="*/ 532484 h 533733"/>
              <a:gd name="connsiteX2" fmla="*/ 3635446 w 3707531"/>
              <a:gd name="connsiteY2" fmla="*/ 376169 h 533733"/>
              <a:gd name="connsiteX3" fmla="*/ 3095634 w 3707531"/>
              <a:gd name="connsiteY3" fmla="*/ 0 h 533733"/>
              <a:gd name="connsiteX0" fmla="*/ 0 w 3095634"/>
              <a:gd name="connsiteY0" fmla="*/ 302634 h 543059"/>
              <a:gd name="connsiteX1" fmla="*/ 1162817 w 3095634"/>
              <a:gd name="connsiteY1" fmla="*/ 532484 h 543059"/>
              <a:gd name="connsiteX2" fmla="*/ 1948886 w 3095634"/>
              <a:gd name="connsiteY2" fmla="*/ 452369 h 543059"/>
              <a:gd name="connsiteX3" fmla="*/ 3095634 w 3095634"/>
              <a:gd name="connsiteY3" fmla="*/ 0 h 543059"/>
              <a:gd name="connsiteX0" fmla="*/ 0 w 2491114"/>
              <a:gd name="connsiteY0" fmla="*/ 246754 h 485789"/>
              <a:gd name="connsiteX1" fmla="*/ 1162817 w 2491114"/>
              <a:gd name="connsiteY1" fmla="*/ 476604 h 485789"/>
              <a:gd name="connsiteX2" fmla="*/ 1948886 w 2491114"/>
              <a:gd name="connsiteY2" fmla="*/ 396489 h 485789"/>
              <a:gd name="connsiteX3" fmla="*/ 2491114 w 2491114"/>
              <a:gd name="connsiteY3" fmla="*/ 0 h 485789"/>
              <a:gd name="connsiteX0" fmla="*/ 0 w 3187074"/>
              <a:gd name="connsiteY0" fmla="*/ 226434 h 487213"/>
              <a:gd name="connsiteX1" fmla="*/ 1858777 w 3187074"/>
              <a:gd name="connsiteY1" fmla="*/ 476604 h 487213"/>
              <a:gd name="connsiteX2" fmla="*/ 2644846 w 3187074"/>
              <a:gd name="connsiteY2" fmla="*/ 396489 h 487213"/>
              <a:gd name="connsiteX3" fmla="*/ 3187074 w 3187074"/>
              <a:gd name="connsiteY3" fmla="*/ 0 h 487213"/>
              <a:gd name="connsiteX0" fmla="*/ 0 w 3187074"/>
              <a:gd name="connsiteY0" fmla="*/ 226434 h 478569"/>
              <a:gd name="connsiteX1" fmla="*/ 1386337 w 3187074"/>
              <a:gd name="connsiteY1" fmla="*/ 466444 h 478569"/>
              <a:gd name="connsiteX2" fmla="*/ 2644846 w 3187074"/>
              <a:gd name="connsiteY2" fmla="*/ 396489 h 478569"/>
              <a:gd name="connsiteX3" fmla="*/ 3187074 w 3187074"/>
              <a:gd name="connsiteY3" fmla="*/ 0 h 478569"/>
              <a:gd name="connsiteX0" fmla="*/ 0 w 3187074"/>
              <a:gd name="connsiteY0" fmla="*/ 226434 h 481573"/>
              <a:gd name="connsiteX1" fmla="*/ 1386337 w 3187074"/>
              <a:gd name="connsiteY1" fmla="*/ 466444 h 481573"/>
              <a:gd name="connsiteX2" fmla="*/ 2395926 w 3187074"/>
              <a:gd name="connsiteY2" fmla="*/ 406649 h 481573"/>
              <a:gd name="connsiteX3" fmla="*/ 3187074 w 3187074"/>
              <a:gd name="connsiteY3" fmla="*/ 0 h 481573"/>
              <a:gd name="connsiteX0" fmla="*/ 0 w 3110874"/>
              <a:gd name="connsiteY0" fmla="*/ 221354 h 481949"/>
              <a:gd name="connsiteX1" fmla="*/ 1310137 w 3110874"/>
              <a:gd name="connsiteY1" fmla="*/ 466444 h 481949"/>
              <a:gd name="connsiteX2" fmla="*/ 2319726 w 3110874"/>
              <a:gd name="connsiteY2" fmla="*/ 406649 h 481949"/>
              <a:gd name="connsiteX3" fmla="*/ 3110874 w 3110874"/>
              <a:gd name="connsiteY3" fmla="*/ 0 h 481949"/>
              <a:gd name="connsiteX0" fmla="*/ 0 w 3110874"/>
              <a:gd name="connsiteY0" fmla="*/ 221354 h 481949"/>
              <a:gd name="connsiteX1" fmla="*/ 1310137 w 3110874"/>
              <a:gd name="connsiteY1" fmla="*/ 466444 h 481949"/>
              <a:gd name="connsiteX2" fmla="*/ 2319726 w 3110874"/>
              <a:gd name="connsiteY2" fmla="*/ 406649 h 481949"/>
              <a:gd name="connsiteX3" fmla="*/ 3110874 w 3110874"/>
              <a:gd name="connsiteY3" fmla="*/ 0 h 481949"/>
              <a:gd name="connsiteX0" fmla="*/ 0 w 3362159"/>
              <a:gd name="connsiteY0" fmla="*/ 242294 h 480398"/>
              <a:gd name="connsiteX1" fmla="*/ 1561422 w 3362159"/>
              <a:gd name="connsiteY1" fmla="*/ 466444 h 480398"/>
              <a:gd name="connsiteX2" fmla="*/ 2571011 w 3362159"/>
              <a:gd name="connsiteY2" fmla="*/ 406649 h 480398"/>
              <a:gd name="connsiteX3" fmla="*/ 3362159 w 3362159"/>
              <a:gd name="connsiteY3" fmla="*/ 0 h 480398"/>
              <a:gd name="connsiteX0" fmla="*/ 0 w 3362159"/>
              <a:gd name="connsiteY0" fmla="*/ 242294 h 510077"/>
              <a:gd name="connsiteX1" fmla="*/ 1261276 w 3362159"/>
              <a:gd name="connsiteY1" fmla="*/ 501344 h 510077"/>
              <a:gd name="connsiteX2" fmla="*/ 2571011 w 3362159"/>
              <a:gd name="connsiteY2" fmla="*/ 406649 h 510077"/>
              <a:gd name="connsiteX3" fmla="*/ 3362159 w 3362159"/>
              <a:gd name="connsiteY3" fmla="*/ 0 h 51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159" h="510077">
                <a:moveTo>
                  <a:pt x="0" y="242294"/>
                </a:moveTo>
                <a:cubicBezTo>
                  <a:pt x="246255" y="347558"/>
                  <a:pt x="832774" y="473952"/>
                  <a:pt x="1261276" y="501344"/>
                </a:cubicBezTo>
                <a:cubicBezTo>
                  <a:pt x="1689778" y="528736"/>
                  <a:pt x="2220864" y="490206"/>
                  <a:pt x="2571011" y="406649"/>
                </a:cubicBezTo>
                <a:cubicBezTo>
                  <a:pt x="2921158" y="323092"/>
                  <a:pt x="3362159" y="0"/>
                  <a:pt x="3362159" y="0"/>
                </a:cubicBezTo>
              </a:path>
            </a:pathLst>
          </a:custGeom>
          <a:noFill/>
          <a:ln>
            <a:solidFill>
              <a:srgbClr val="00206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2" name="Group 1061"/>
          <p:cNvGrpSpPr/>
          <p:nvPr/>
        </p:nvGrpSpPr>
        <p:grpSpPr>
          <a:xfrm>
            <a:off x="167278" y="965778"/>
            <a:ext cx="1493734" cy="1529425"/>
            <a:chOff x="167278" y="965778"/>
            <a:chExt cx="1493734" cy="1529425"/>
          </a:xfrm>
        </p:grpSpPr>
        <p:sp>
          <p:nvSpPr>
            <p:cNvPr id="1057" name="Line Callout 1 1056"/>
            <p:cNvSpPr/>
            <p:nvPr/>
          </p:nvSpPr>
          <p:spPr>
            <a:xfrm>
              <a:off x="167278" y="965778"/>
              <a:ext cx="1211226" cy="195777"/>
            </a:xfrm>
            <a:prstGeom prst="borderCallout1">
              <a:avLst>
                <a:gd name="adj1" fmla="val 117180"/>
                <a:gd name="adj2" fmla="val 62443"/>
                <a:gd name="adj3" fmla="val 531912"/>
                <a:gd name="adj4" fmla="val 96272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smtClean="0">
                  <a:solidFill>
                    <a:schemeClr val="tx1"/>
                  </a:solidFill>
                </a:rPr>
                <a:t>subscribe(Data4</a:t>
              </a:r>
              <a:r>
                <a:rPr lang="en-US" sz="1100" dirty="0" smtClean="0">
                  <a:solidFill>
                    <a:schemeClr val="tx1"/>
                  </a:solidFill>
                </a:rPr>
                <a:t>)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139" name="Picture 4" descr="ttp://findicons.com/files/icons/766/base_software/128/magnifier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510" y="1953701"/>
              <a:ext cx="541502" cy="541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3" name="Group 1062"/>
          <p:cNvGrpSpPr/>
          <p:nvPr/>
        </p:nvGrpSpPr>
        <p:grpSpPr>
          <a:xfrm>
            <a:off x="225222" y="3100723"/>
            <a:ext cx="1414420" cy="1324498"/>
            <a:chOff x="225222" y="3100723"/>
            <a:chExt cx="1414420" cy="1324498"/>
          </a:xfrm>
        </p:grpSpPr>
        <p:sp>
          <p:nvSpPr>
            <p:cNvPr id="140" name="Line Callout 1 139"/>
            <p:cNvSpPr/>
            <p:nvPr/>
          </p:nvSpPr>
          <p:spPr>
            <a:xfrm>
              <a:off x="225222" y="3100723"/>
              <a:ext cx="1153282" cy="195777"/>
            </a:xfrm>
            <a:prstGeom prst="borderCallout1">
              <a:avLst>
                <a:gd name="adj1" fmla="val 106485"/>
                <a:gd name="adj2" fmla="val 68530"/>
                <a:gd name="adj3" fmla="val 445690"/>
                <a:gd name="adj4" fmla="val 98956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smtClean="0">
                  <a:solidFill>
                    <a:schemeClr val="tx1"/>
                  </a:solidFill>
                </a:rPr>
                <a:t>publish(Data5)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141" name="Picture 4" descr="ttp://findicons.com/files/icons/766/base_software/128/magnifier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8140" y="3883719"/>
              <a:ext cx="541502" cy="541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3" name="TextBox 152"/>
          <p:cNvSpPr txBox="1"/>
          <p:nvPr/>
        </p:nvSpPr>
        <p:spPr>
          <a:xfrm>
            <a:off x="1873874" y="6078418"/>
            <a:ext cx="93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Application Repository</a:t>
            </a:r>
            <a:endParaRPr lang="en-US" sz="900" dirty="0"/>
          </a:p>
        </p:txBody>
      </p:sp>
      <p:sp>
        <p:nvSpPr>
          <p:cNvPr id="154" name="TextBox 153"/>
          <p:cNvSpPr txBox="1"/>
          <p:nvPr/>
        </p:nvSpPr>
        <p:spPr>
          <a:xfrm>
            <a:off x="6660504" y="6080549"/>
            <a:ext cx="9342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Data</a:t>
            </a:r>
            <a:endParaRPr lang="en-US" sz="900" dirty="0"/>
          </a:p>
        </p:txBody>
      </p:sp>
      <p:grpSp>
        <p:nvGrpSpPr>
          <p:cNvPr id="87" name="Group 86"/>
          <p:cNvGrpSpPr/>
          <p:nvPr/>
        </p:nvGrpSpPr>
        <p:grpSpPr>
          <a:xfrm>
            <a:off x="5920803" y="5745546"/>
            <a:ext cx="707563" cy="348940"/>
            <a:chOff x="5995815" y="5608628"/>
            <a:chExt cx="707563" cy="348940"/>
          </a:xfrm>
        </p:grpSpPr>
        <p:sp>
          <p:nvSpPr>
            <p:cNvPr id="88" name="Rounded Rectangle 87"/>
            <p:cNvSpPr/>
            <p:nvPr/>
          </p:nvSpPr>
          <p:spPr>
            <a:xfrm>
              <a:off x="6091693" y="5721904"/>
              <a:ext cx="611685" cy="235664"/>
            </a:xfrm>
            <a:prstGeom prst="roundRect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12" descr="ttps://d30y9cdsu7xlg0.cloudfront.net/png/9362-200.png"/>
            <p:cNvPicPr>
              <a:picLocks noChangeAspect="1" noChangeArrowheads="1"/>
            </p:cNvPicPr>
            <p:nvPr/>
          </p:nvPicPr>
          <p:blipFill>
            <a:blip r:embed="rId8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5815" y="5608628"/>
              <a:ext cx="127366" cy="12736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3" name="TextBox 92"/>
          <p:cNvSpPr txBox="1"/>
          <p:nvPr/>
        </p:nvSpPr>
        <p:spPr>
          <a:xfrm>
            <a:off x="6895644" y="2099884"/>
            <a:ext cx="1802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Distributed Graph</a:t>
            </a:r>
            <a:br>
              <a:rPr lang="en-US" sz="1200" dirty="0" smtClean="0"/>
            </a:br>
            <a:r>
              <a:rPr lang="en-US" sz="1200" dirty="0" smtClean="0"/>
              <a:t>in </a:t>
            </a:r>
            <a:r>
              <a:rPr lang="en-US" sz="1200" smtClean="0"/>
              <a:t>Federated Environment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5642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44444E-6 L -4.16667E-6 0.14351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-0.0665 0.15486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773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7.40741E-7 L 0.37275 0.13657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8" y="6829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056" grpId="0"/>
      <p:bldP spid="120" grpId="0"/>
      <p:bldP spid="121" grpId="0" animBg="1"/>
      <p:bldP spid="121" grpId="1" animBg="1"/>
      <p:bldP spid="1054" grpId="0" animBg="1"/>
      <p:bldP spid="119" grpId="0"/>
      <p:bldP spid="122" grpId="0"/>
      <p:bldP spid="1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 smtClean="0"/>
              <a:t>Keep</a:t>
            </a:r>
            <a:r>
              <a:rPr lang="fr-CH" dirty="0" smtClean="0"/>
              <a:t> </a:t>
            </a:r>
            <a:r>
              <a:rPr lang="fr-CH" dirty="0" err="1" smtClean="0"/>
              <a:t>your</a:t>
            </a:r>
            <a:r>
              <a:rPr lang="fr-CH" dirty="0" smtClean="0"/>
              <a:t> data FAIR</a:t>
            </a:r>
          </a:p>
          <a:p>
            <a:pPr lvl="1"/>
            <a:r>
              <a:rPr lang="fr-CH" dirty="0" smtClean="0"/>
              <a:t>Standard and open formats (csv, hdf5, …)</a:t>
            </a:r>
          </a:p>
          <a:p>
            <a:pPr lvl="1"/>
            <a:r>
              <a:rPr lang="fr-CH" dirty="0" err="1" smtClean="0"/>
              <a:t>Enhance</a:t>
            </a:r>
            <a:r>
              <a:rPr lang="fr-CH" dirty="0" smtClean="0"/>
              <a:t> </a:t>
            </a:r>
            <a:r>
              <a:rPr lang="fr-CH" dirty="0" err="1" smtClean="0"/>
              <a:t>it</a:t>
            </a:r>
            <a:r>
              <a:rPr lang="fr-CH" dirty="0" smtClean="0"/>
              <a:t> </a:t>
            </a:r>
            <a:r>
              <a:rPr lang="fr-CH" dirty="0" err="1" smtClean="0"/>
              <a:t>with</a:t>
            </a:r>
            <a:r>
              <a:rPr lang="fr-CH" dirty="0" smtClean="0"/>
              <a:t> </a:t>
            </a:r>
            <a:r>
              <a:rPr lang="fr-CH" dirty="0" err="1" smtClean="0"/>
              <a:t>meta</a:t>
            </a:r>
            <a:r>
              <a:rPr lang="fr-CH" dirty="0" smtClean="0"/>
              <a:t>-data (</a:t>
            </a:r>
            <a:r>
              <a:rPr lang="fr-CH" dirty="0" err="1" smtClean="0"/>
              <a:t>human</a:t>
            </a:r>
            <a:r>
              <a:rPr lang="fr-CH" dirty="0" smtClean="0"/>
              <a:t> and machine </a:t>
            </a:r>
            <a:r>
              <a:rPr lang="fr-CH" dirty="0" err="1" smtClean="0"/>
              <a:t>readable</a:t>
            </a:r>
            <a:r>
              <a:rPr lang="fr-CH" dirty="0" smtClean="0"/>
              <a:t>)</a:t>
            </a:r>
          </a:p>
          <a:p>
            <a:r>
              <a:rPr lang="fr-CH" dirty="0" smtClean="0"/>
              <a:t>Share </a:t>
            </a:r>
            <a:r>
              <a:rPr lang="fr-CH" dirty="0" err="1" smtClean="0"/>
              <a:t>your</a:t>
            </a:r>
            <a:r>
              <a:rPr lang="fr-CH" dirty="0" smtClean="0"/>
              <a:t> code </a:t>
            </a:r>
            <a:r>
              <a:rPr lang="fr-CH" dirty="0" err="1" smtClean="0"/>
              <a:t>with</a:t>
            </a:r>
            <a:r>
              <a:rPr lang="fr-CH" dirty="0" smtClean="0"/>
              <a:t> the data</a:t>
            </a:r>
          </a:p>
          <a:p>
            <a:pPr lvl="1"/>
            <a:r>
              <a:rPr lang="fr-CH" dirty="0" err="1" smtClean="0"/>
              <a:t>Make</a:t>
            </a:r>
            <a:r>
              <a:rPr lang="fr-CH" dirty="0" smtClean="0"/>
              <a:t> sure </a:t>
            </a:r>
            <a:r>
              <a:rPr lang="fr-CH" dirty="0" err="1" smtClean="0"/>
              <a:t>it</a:t>
            </a:r>
            <a:r>
              <a:rPr lang="fr-CH" dirty="0" smtClean="0"/>
              <a:t> </a:t>
            </a:r>
            <a:r>
              <a:rPr lang="fr-CH" dirty="0" err="1" smtClean="0"/>
              <a:t>is</a:t>
            </a:r>
            <a:r>
              <a:rPr lang="fr-CH" dirty="0" smtClean="0"/>
              <a:t> </a:t>
            </a:r>
            <a:r>
              <a:rPr lang="fr-CH" dirty="0" err="1" smtClean="0"/>
              <a:t>reproducible</a:t>
            </a:r>
            <a:endParaRPr lang="fr-CH" dirty="0" smtClean="0"/>
          </a:p>
          <a:p>
            <a:pPr lvl="1"/>
            <a:r>
              <a:rPr lang="fr-CH" dirty="0" err="1" smtClean="0"/>
              <a:t>Include</a:t>
            </a:r>
            <a:r>
              <a:rPr lang="fr-CH" dirty="0" smtClean="0"/>
              <a:t>/</a:t>
            </a:r>
            <a:r>
              <a:rPr lang="fr-CH" dirty="0" err="1" smtClean="0"/>
              <a:t>define</a:t>
            </a:r>
            <a:r>
              <a:rPr lang="fr-CH" dirty="0" smtClean="0"/>
              <a:t> all </a:t>
            </a:r>
            <a:r>
              <a:rPr lang="fr-CH" dirty="0" err="1" smtClean="0"/>
              <a:t>needed</a:t>
            </a:r>
            <a:r>
              <a:rPr lang="fr-CH" dirty="0" smtClean="0"/>
              <a:t> </a:t>
            </a:r>
            <a:r>
              <a:rPr lang="fr-CH" dirty="0" err="1" smtClean="0"/>
              <a:t>dependencies</a:t>
            </a:r>
            <a:endParaRPr lang="fr-CH" dirty="0" smtClean="0"/>
          </a:p>
          <a:p>
            <a:r>
              <a:rPr lang="fr-CH" dirty="0" err="1" smtClean="0"/>
              <a:t>Ensure</a:t>
            </a:r>
            <a:r>
              <a:rPr lang="fr-CH" dirty="0" smtClean="0"/>
              <a:t> a </a:t>
            </a:r>
            <a:r>
              <a:rPr lang="fr-CH" dirty="0" err="1" smtClean="0"/>
              <a:t>proper</a:t>
            </a:r>
            <a:r>
              <a:rPr lang="fr-CH" dirty="0" smtClean="0"/>
              <a:t> </a:t>
            </a:r>
            <a:r>
              <a:rPr lang="fr-CH" dirty="0" err="1" smtClean="0"/>
              <a:t>lineage</a:t>
            </a:r>
            <a:endParaRPr lang="fr-CH" dirty="0" smtClean="0"/>
          </a:p>
          <a:p>
            <a:pPr lvl="1"/>
            <a:r>
              <a:rPr lang="fr-CH" dirty="0" smtClean="0"/>
              <a:t>Use </a:t>
            </a:r>
            <a:r>
              <a:rPr lang="fr-CH" dirty="0" err="1" smtClean="0"/>
              <a:t>unambiguous</a:t>
            </a:r>
            <a:r>
              <a:rPr lang="fr-CH" dirty="0" smtClean="0"/>
              <a:t> </a:t>
            </a:r>
            <a:r>
              <a:rPr lang="fr-CH" dirty="0" err="1" smtClean="0"/>
              <a:t>references</a:t>
            </a:r>
            <a:r>
              <a:rPr lang="fr-CH" dirty="0" smtClean="0"/>
              <a:t> for input data</a:t>
            </a:r>
          </a:p>
          <a:p>
            <a:pPr lvl="1"/>
            <a:r>
              <a:rPr lang="fr-CH" dirty="0" err="1" smtClean="0"/>
              <a:t>Publish</a:t>
            </a:r>
            <a:r>
              <a:rPr lang="fr-CH" dirty="0" smtClean="0"/>
              <a:t> output data (if possible)</a:t>
            </a:r>
          </a:p>
          <a:p>
            <a:pPr lvl="1"/>
            <a:r>
              <a:rPr lang="fr-CH" dirty="0" err="1" smtClean="0"/>
              <a:t>Describe</a:t>
            </a:r>
            <a:r>
              <a:rPr lang="fr-CH" dirty="0" smtClean="0"/>
              <a:t> the workflow (</a:t>
            </a:r>
            <a:r>
              <a:rPr lang="fr-CH" dirty="0" err="1" smtClean="0"/>
              <a:t>which</a:t>
            </a:r>
            <a:r>
              <a:rPr lang="fr-CH" dirty="0" smtClean="0"/>
              <a:t> </a:t>
            </a:r>
            <a:r>
              <a:rPr lang="fr-CH" dirty="0" err="1" smtClean="0"/>
              <a:t>process</a:t>
            </a:r>
            <a:r>
              <a:rPr lang="fr-CH" dirty="0" smtClean="0"/>
              <a:t> on </a:t>
            </a:r>
            <a:r>
              <a:rPr lang="fr-CH" dirty="0" err="1" smtClean="0"/>
              <a:t>which</a:t>
            </a:r>
            <a:r>
              <a:rPr lang="fr-CH" dirty="0" smtClean="0"/>
              <a:t> input)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5. Best </a:t>
            </a:r>
            <a:r>
              <a:rPr lang="fr-CH" dirty="0" smtClean="0"/>
              <a:t>practices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683034" y="6176963"/>
            <a:ext cx="431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https://portal.hdfgroup.org/display/support</a:t>
            </a:r>
          </a:p>
        </p:txBody>
      </p:sp>
    </p:spTree>
    <p:extLst>
      <p:ext uri="{BB962C8B-B14F-4D97-AF65-F5344CB8AC3E}">
        <p14:creationId xmlns:p14="http://schemas.microsoft.com/office/powerpoint/2010/main" val="3971032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 smtClean="0"/>
              <a:t>Jupyter</a:t>
            </a:r>
            <a:r>
              <a:rPr lang="fr-CH" dirty="0" smtClean="0"/>
              <a:t> notebooks / </a:t>
            </a:r>
            <a:r>
              <a:rPr lang="fr-CH" dirty="0" err="1" smtClean="0"/>
              <a:t>lab</a:t>
            </a:r>
            <a:r>
              <a:rPr lang="fr-CH" dirty="0"/>
              <a:t>:  </a:t>
            </a:r>
            <a:r>
              <a:rPr lang="fr-CH" dirty="0">
                <a:hlinkClick r:id="rId2"/>
              </a:rPr>
              <a:t>https://jupyter.org</a:t>
            </a:r>
            <a:r>
              <a:rPr lang="fr-CH" dirty="0" smtClean="0">
                <a:hlinkClick r:id="rId2"/>
              </a:rPr>
              <a:t>/</a:t>
            </a:r>
            <a:endParaRPr lang="fr-CH" dirty="0" smtClean="0"/>
          </a:p>
          <a:p>
            <a:pPr lvl="1"/>
            <a:r>
              <a:rPr lang="fr-CH" dirty="0" smtClean="0"/>
              <a:t>Interactive notebooks</a:t>
            </a:r>
          </a:p>
          <a:p>
            <a:r>
              <a:rPr lang="fr-CH" dirty="0" smtClean="0"/>
              <a:t>Git / </a:t>
            </a:r>
            <a:r>
              <a:rPr lang="fr-CH" dirty="0" err="1" smtClean="0"/>
              <a:t>Github</a:t>
            </a:r>
            <a:r>
              <a:rPr lang="fr-CH" dirty="0" smtClean="0"/>
              <a:t> / </a:t>
            </a:r>
            <a:r>
              <a:rPr lang="fr-CH" dirty="0" err="1" smtClean="0"/>
              <a:t>Gitlab</a:t>
            </a:r>
            <a:endParaRPr lang="fr-CH" dirty="0" smtClean="0"/>
          </a:p>
          <a:p>
            <a:pPr lvl="1"/>
            <a:r>
              <a:rPr lang="fr-CH" dirty="0" smtClean="0"/>
              <a:t>Version control for code (and data?)</a:t>
            </a:r>
          </a:p>
          <a:p>
            <a:r>
              <a:rPr lang="fr-CH" dirty="0" smtClean="0"/>
              <a:t>Docker: </a:t>
            </a:r>
            <a:r>
              <a:rPr lang="fr-CH" dirty="0" smtClean="0">
                <a:hlinkClick r:id="rId3"/>
              </a:rPr>
              <a:t>https://docker.com</a:t>
            </a:r>
            <a:endParaRPr lang="fr-CH" dirty="0" smtClean="0"/>
          </a:p>
          <a:p>
            <a:pPr lvl="1"/>
            <a:r>
              <a:rPr lang="fr-CH" dirty="0" smtClean="0"/>
              <a:t>Container for 1:1 </a:t>
            </a:r>
            <a:r>
              <a:rPr lang="fr-CH" dirty="0" err="1" smtClean="0"/>
              <a:t>reproducibility</a:t>
            </a:r>
            <a:endParaRPr lang="en-GB" dirty="0" smtClean="0"/>
          </a:p>
          <a:p>
            <a:r>
              <a:rPr lang="en-GB" dirty="0" smtClean="0"/>
              <a:t>Binder: </a:t>
            </a:r>
            <a:r>
              <a:rPr lang="en-GB" dirty="0" smtClean="0">
                <a:hlinkClick r:id="rId4"/>
              </a:rPr>
              <a:t>https</a:t>
            </a:r>
            <a:r>
              <a:rPr lang="en-GB" dirty="0">
                <a:hlinkClick r:id="rId4"/>
              </a:rPr>
              <a:t>://mybinder.org</a:t>
            </a:r>
            <a:r>
              <a:rPr lang="en-GB" dirty="0" smtClean="0">
                <a:hlinkClick r:id="rId4"/>
              </a:rPr>
              <a:t>/</a:t>
            </a:r>
            <a:endParaRPr lang="en-GB" dirty="0" smtClean="0"/>
          </a:p>
          <a:p>
            <a:pPr lvl="1"/>
            <a:r>
              <a:rPr lang="fr-CH" dirty="0" err="1" smtClean="0"/>
              <a:t>Automated</a:t>
            </a:r>
            <a:r>
              <a:rPr lang="fr-CH" dirty="0" smtClean="0"/>
              <a:t> packaging of notebooks on </a:t>
            </a:r>
            <a:r>
              <a:rPr lang="fr-CH" dirty="0" err="1" smtClean="0"/>
              <a:t>Github</a:t>
            </a:r>
            <a:endParaRPr lang="en-GB" dirty="0" smtClean="0"/>
          </a:p>
          <a:p>
            <a:r>
              <a:rPr lang="fr-CH" dirty="0" err="1" smtClean="0"/>
              <a:t>Zenodo</a:t>
            </a:r>
            <a:r>
              <a:rPr lang="fr-CH" dirty="0" smtClean="0"/>
              <a:t>: </a:t>
            </a:r>
            <a:r>
              <a:rPr lang="fr-CH" dirty="0" smtClean="0">
                <a:hlinkClick r:id="rId5"/>
              </a:rPr>
              <a:t>https</a:t>
            </a:r>
            <a:r>
              <a:rPr lang="fr-CH" dirty="0">
                <a:hlinkClick r:id="rId5"/>
              </a:rPr>
              <a:t>://www.zenodo.org</a:t>
            </a:r>
            <a:r>
              <a:rPr lang="fr-CH" dirty="0" smtClean="0">
                <a:hlinkClick r:id="rId5"/>
              </a:rPr>
              <a:t>/</a:t>
            </a:r>
            <a:endParaRPr lang="fr-CH" dirty="0" smtClean="0"/>
          </a:p>
          <a:p>
            <a:pPr lvl="1"/>
            <a:r>
              <a:rPr lang="fr-CH" dirty="0" err="1" smtClean="0"/>
              <a:t>Get</a:t>
            </a:r>
            <a:r>
              <a:rPr lang="fr-CH" dirty="0" smtClean="0"/>
              <a:t> a DOI and </a:t>
            </a:r>
            <a:r>
              <a:rPr lang="fr-CH" dirty="0" err="1" smtClean="0"/>
              <a:t>publish</a:t>
            </a:r>
            <a:r>
              <a:rPr lang="fr-CH" dirty="0" smtClean="0"/>
              <a:t> </a:t>
            </a:r>
            <a:r>
              <a:rPr lang="fr-CH" dirty="0" err="1" smtClean="0"/>
              <a:t>your</a:t>
            </a:r>
            <a:r>
              <a:rPr lang="fr-CH" dirty="0" smtClean="0"/>
              <a:t> data/code/…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Some</a:t>
            </a:r>
            <a:r>
              <a:rPr lang="fr-CH" dirty="0" smtClean="0"/>
              <a:t> </a:t>
            </a:r>
            <a:r>
              <a:rPr lang="fr-CH" dirty="0" err="1" smtClean="0"/>
              <a:t>tools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5523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337" y="777240"/>
            <a:ext cx="8229600" cy="755650"/>
          </a:xfrm>
        </p:spPr>
        <p:txBody>
          <a:bodyPr/>
          <a:lstStyle/>
          <a:p>
            <a:r>
              <a:rPr lang="fr-CH" dirty="0" smtClean="0"/>
              <a:t>Questions ?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154914" y="4757437"/>
            <a:ext cx="507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smtClean="0">
                <a:hlinkClick r:id="rId3"/>
              </a:rPr>
              <a:t>https://datascience.ch</a:t>
            </a:r>
            <a:r>
              <a:rPr lang="fr-CH" dirty="0" smtClean="0"/>
              <a:t>    Twitter: @</a:t>
            </a:r>
            <a:r>
              <a:rPr lang="fr-CH" dirty="0" err="1" smtClean="0"/>
              <a:t>SDSCdatascience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6386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16773" y="1282535"/>
            <a:ext cx="8254094" cy="4904509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 smtClean="0"/>
              <a:t>Infrastructure</a:t>
            </a:r>
            <a:r>
              <a:rPr lang="en-US" sz="2400" dirty="0" smtClean="0"/>
              <a:t>: Collection of hardware components and operating system (OS) to offer a compute &amp; storage environment</a:t>
            </a:r>
          </a:p>
          <a:p>
            <a:r>
              <a:rPr lang="en-US" sz="2400" b="1" dirty="0" smtClean="0"/>
              <a:t>Cloud computing</a:t>
            </a:r>
            <a:r>
              <a:rPr lang="en-US" sz="2400" dirty="0" smtClean="0"/>
              <a:t>: Infrastructure offered as a service (IaaS)</a:t>
            </a:r>
          </a:p>
          <a:p>
            <a:r>
              <a:rPr lang="en-US" sz="2400" b="1" dirty="0" smtClean="0"/>
              <a:t>(Software) platform</a:t>
            </a:r>
            <a:r>
              <a:rPr lang="en-US" sz="2400" dirty="0" smtClean="0"/>
              <a:t>: Software components sitting between the Operating System (OS) and the user-facing applications (middleware)</a:t>
            </a:r>
          </a:p>
          <a:p>
            <a:r>
              <a:rPr lang="en-US" sz="2400" b="1" dirty="0" smtClean="0"/>
              <a:t>Open platform</a:t>
            </a:r>
            <a:r>
              <a:rPr lang="en-US" sz="2400" dirty="0" smtClean="0"/>
              <a:t>: Software system based on open standards, such as published and fully documented external application programming interfaces (API) for optimal interoperability</a:t>
            </a:r>
          </a:p>
          <a:p>
            <a:r>
              <a:rPr lang="en-US" sz="2400" b="1" dirty="0"/>
              <a:t>Data lineage</a:t>
            </a:r>
            <a:r>
              <a:rPr lang="en-US" sz="2400" dirty="0"/>
              <a:t>: </a:t>
            </a:r>
            <a:r>
              <a:rPr lang="en-US" sz="2400" dirty="0" smtClean="0"/>
              <a:t>It includes </a:t>
            </a:r>
            <a:r>
              <a:rPr lang="en-US" sz="2400" dirty="0"/>
              <a:t>the data's origins and where it moves over </a:t>
            </a:r>
            <a:r>
              <a:rPr lang="en-US" sz="2400" dirty="0" smtClean="0"/>
              <a:t>time (provenance of the data) for optimal traceability and </a:t>
            </a:r>
            <a:r>
              <a:rPr lang="en-US" sz="2400" dirty="0" smtClean="0"/>
              <a:t>reproducibility</a:t>
            </a:r>
          </a:p>
          <a:p>
            <a:r>
              <a:rPr lang="en-US" sz="2400" b="1" dirty="0" smtClean="0"/>
              <a:t>Knowledge graph</a:t>
            </a:r>
            <a:r>
              <a:rPr lang="en-US" sz="2400" dirty="0" smtClean="0"/>
              <a:t>: Representation of meta-data and knowledge as entities and their relations, following a given nomenclature.</a:t>
            </a:r>
            <a:endParaRPr lang="en-US" sz="2400" dirty="0" smtClean="0"/>
          </a:p>
          <a:p>
            <a:r>
              <a:rPr lang="en-US" sz="2400" b="1" dirty="0" smtClean="0"/>
              <a:t>Federated</a:t>
            </a:r>
            <a:r>
              <a:rPr lang="en-US" sz="2400" dirty="0" smtClean="0"/>
              <a:t>: Unite infrastructures and databases from mutually untrusted distributed parties (e.g. Genome Center, USZ) without compromising the individual security &amp; privacy policies of the involved parties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Terminology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56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4"/>
          <p:cNvGrpSpPr/>
          <p:nvPr/>
        </p:nvGrpSpPr>
        <p:grpSpPr>
          <a:xfrm>
            <a:off x="6150348" y="2933208"/>
            <a:ext cx="2966734" cy="3447788"/>
            <a:chOff x="987331" y="2636912"/>
            <a:chExt cx="1834456" cy="1800200"/>
          </a:xfrm>
        </p:grpSpPr>
        <p:sp>
          <p:nvSpPr>
            <p:cNvPr id="83" name="Rectangle 82"/>
            <p:cNvSpPr/>
            <p:nvPr/>
          </p:nvSpPr>
          <p:spPr>
            <a:xfrm>
              <a:off x="987331" y="2636912"/>
              <a:ext cx="1590667" cy="1800200"/>
            </a:xfrm>
            <a:prstGeom prst="rect">
              <a:avLst/>
            </a:prstGeom>
            <a:solidFill>
              <a:schemeClr val="tx1"/>
            </a:solidFill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231120" y="2636912"/>
              <a:ext cx="1590667" cy="1800200"/>
            </a:xfrm>
            <a:prstGeom prst="rect">
              <a:avLst/>
            </a:prstGeom>
            <a:solidFill>
              <a:schemeClr val="tx1"/>
            </a:solidFill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109125" y="2636912"/>
              <a:ext cx="1590667" cy="180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8" name="Group 4"/>
          <p:cNvGrpSpPr/>
          <p:nvPr/>
        </p:nvGrpSpPr>
        <p:grpSpPr>
          <a:xfrm>
            <a:off x="2966097" y="3027751"/>
            <a:ext cx="3264835" cy="3447788"/>
            <a:chOff x="987331" y="2636912"/>
            <a:chExt cx="1834456" cy="1800200"/>
          </a:xfrm>
        </p:grpSpPr>
        <p:sp>
          <p:nvSpPr>
            <p:cNvPr id="79" name="Rectangle 78"/>
            <p:cNvSpPr/>
            <p:nvPr/>
          </p:nvSpPr>
          <p:spPr>
            <a:xfrm>
              <a:off x="987331" y="2636912"/>
              <a:ext cx="1590667" cy="1800200"/>
            </a:xfrm>
            <a:prstGeom prst="rect">
              <a:avLst/>
            </a:prstGeom>
            <a:solidFill>
              <a:schemeClr val="tx1"/>
            </a:solidFill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231120" y="2636912"/>
              <a:ext cx="1590667" cy="1800200"/>
            </a:xfrm>
            <a:prstGeom prst="rect">
              <a:avLst/>
            </a:prstGeom>
            <a:solidFill>
              <a:schemeClr val="tx1"/>
            </a:solidFill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109125" y="2636912"/>
              <a:ext cx="1590667" cy="180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0" name="Group 4"/>
          <p:cNvGrpSpPr/>
          <p:nvPr/>
        </p:nvGrpSpPr>
        <p:grpSpPr>
          <a:xfrm>
            <a:off x="93025" y="3027751"/>
            <a:ext cx="2966734" cy="3447788"/>
            <a:chOff x="987331" y="2636912"/>
            <a:chExt cx="1834456" cy="1800200"/>
          </a:xfrm>
        </p:grpSpPr>
        <p:sp>
          <p:nvSpPr>
            <p:cNvPr id="71" name="Rectangle 70"/>
            <p:cNvSpPr/>
            <p:nvPr/>
          </p:nvSpPr>
          <p:spPr>
            <a:xfrm>
              <a:off x="987331" y="2636912"/>
              <a:ext cx="1590667" cy="1800200"/>
            </a:xfrm>
            <a:prstGeom prst="rect">
              <a:avLst/>
            </a:prstGeom>
            <a:solidFill>
              <a:schemeClr val="tx1"/>
            </a:solidFill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231120" y="2636912"/>
              <a:ext cx="1590667" cy="1800200"/>
            </a:xfrm>
            <a:prstGeom prst="rect">
              <a:avLst/>
            </a:prstGeom>
            <a:solidFill>
              <a:schemeClr val="tx1"/>
            </a:solidFill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109125" y="2636912"/>
              <a:ext cx="1590667" cy="180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50" y="1022135"/>
            <a:ext cx="8393432" cy="509545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Mission: foster adoption of data science in academia and industrial sector</a:t>
            </a:r>
          </a:p>
          <a:p>
            <a:r>
              <a:rPr lang="en-US" sz="1800" dirty="0"/>
              <a:t>Demonstrate value of data science </a:t>
            </a:r>
            <a:r>
              <a:rPr lang="en-US" sz="1800" dirty="0" smtClean="0"/>
              <a:t>through </a:t>
            </a:r>
            <a:r>
              <a:rPr lang="en-US" sz="1800" dirty="0"/>
              <a:t>strategic </a:t>
            </a:r>
            <a:r>
              <a:rPr lang="en-US" sz="1800" dirty="0" smtClean="0"/>
              <a:t>partnerships with early adopters</a:t>
            </a:r>
          </a:p>
          <a:p>
            <a:r>
              <a:rPr lang="en-US" sz="1800" dirty="0" smtClean="0"/>
              <a:t>Team: large </a:t>
            </a:r>
            <a:r>
              <a:rPr lang="en-US" sz="1800" dirty="0"/>
              <a:t>multi-disciplinary team of data </a:t>
            </a:r>
            <a:r>
              <a:rPr lang="en-US" sz="1800" dirty="0" smtClean="0"/>
              <a:t>and computer scientists (40)</a:t>
            </a:r>
          </a:p>
          <a:p>
            <a:r>
              <a:rPr lang="en-US" sz="1800" dirty="0" smtClean="0"/>
              <a:t>Excellence in academic research backed by strong industrial experience</a:t>
            </a:r>
          </a:p>
          <a:p>
            <a:r>
              <a:rPr lang="en-US" sz="1800" dirty="0"/>
              <a:t>Focus on real-life applications </a:t>
            </a:r>
            <a:r>
              <a:rPr lang="en-US" sz="1800" dirty="0" smtClean="0"/>
              <a:t>bringing </a:t>
            </a:r>
            <a:r>
              <a:rPr lang="en-US" sz="1800" dirty="0"/>
              <a:t>tangible results</a:t>
            </a:r>
            <a:endParaRPr lang="en-US" sz="1800" dirty="0" smtClean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1. Swiss </a:t>
            </a:r>
            <a:r>
              <a:rPr lang="en-US" sz="2800" dirty="0"/>
              <a:t>Data Science </a:t>
            </a:r>
            <a:r>
              <a:rPr lang="en-US" sz="2800" dirty="0"/>
              <a:t>Center (SDSC)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joint </a:t>
            </a:r>
            <a:r>
              <a:rPr lang="en-US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national center </a:t>
            </a: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between EPFL and ETH </a:t>
            </a:r>
            <a:r>
              <a:rPr lang="en-US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Zürich</a:t>
            </a:r>
            <a:endParaRPr lang="en-US"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26"/>
          <p:cNvSpPr txBox="1"/>
          <p:nvPr/>
        </p:nvSpPr>
        <p:spPr>
          <a:xfrm>
            <a:off x="3565840" y="4234025"/>
            <a:ext cx="2064989" cy="582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Verdana"/>
                <a:cs typeface="Verdana"/>
              </a:rPr>
              <a:t>Domain-specific</a:t>
            </a:r>
          </a:p>
          <a:p>
            <a:pPr algn="ctr">
              <a:lnSpc>
                <a:spcPct val="12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Verdana"/>
                <a:cs typeface="Verdana"/>
              </a:rPr>
              <a:t>Insights </a:t>
            </a:r>
            <a:r>
              <a:rPr lang="en-US" sz="1400" dirty="0">
                <a:solidFill>
                  <a:srgbClr val="000000"/>
                </a:solidFill>
                <a:latin typeface="Verdana"/>
                <a:cs typeface="Verdana"/>
              </a:rPr>
              <a:t>as a Service</a:t>
            </a:r>
          </a:p>
        </p:txBody>
      </p:sp>
      <p:sp>
        <p:nvSpPr>
          <p:cNvPr id="7" name="TextBox 35"/>
          <p:cNvSpPr txBox="1"/>
          <p:nvPr/>
        </p:nvSpPr>
        <p:spPr>
          <a:xfrm>
            <a:off x="6566559" y="4321074"/>
            <a:ext cx="2058576" cy="323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>
                <a:solidFill>
                  <a:srgbClr val="000000"/>
                </a:solidFill>
                <a:latin typeface="Verdana"/>
                <a:cs typeface="Verdana"/>
              </a:rPr>
              <a:t>Open (Data) Science</a:t>
            </a:r>
          </a:p>
        </p:txBody>
      </p:sp>
      <p:sp>
        <p:nvSpPr>
          <p:cNvPr id="9" name="TextBox 39"/>
          <p:cNvSpPr txBox="1"/>
          <p:nvPr/>
        </p:nvSpPr>
        <p:spPr>
          <a:xfrm>
            <a:off x="6369024" y="4829268"/>
            <a:ext cx="2529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en-US" sz="1200" dirty="0" smtClean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RENGA platform offers</a:t>
            </a:r>
          </a:p>
          <a:p>
            <a:r>
              <a:rPr lang="en-US" sz="1200" dirty="0" smtClean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user-friendly </a:t>
            </a:r>
            <a:r>
              <a:rPr lang="en-US" sz="1200" dirty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tooling and </a:t>
            </a:r>
            <a:r>
              <a:rPr lang="en-US" sz="1200" dirty="0" smtClean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services to </a:t>
            </a:r>
            <a:r>
              <a:rPr lang="en-US" sz="1200" dirty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help with the adoption </a:t>
            </a:r>
            <a:r>
              <a:rPr lang="en-US" sz="1200" dirty="0" smtClean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of Open </a:t>
            </a:r>
            <a:r>
              <a:rPr lang="en-US" sz="1200" dirty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Science, fostering research </a:t>
            </a:r>
            <a:r>
              <a:rPr lang="en-US" sz="1200" dirty="0" smtClean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productivity </a:t>
            </a:r>
            <a:r>
              <a:rPr lang="en-US" sz="1200" dirty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and excellence.</a:t>
            </a:r>
          </a:p>
        </p:txBody>
      </p:sp>
      <p:sp>
        <p:nvSpPr>
          <p:cNvPr id="13" name="TextBox 15"/>
          <p:cNvSpPr txBox="1"/>
          <p:nvPr/>
        </p:nvSpPr>
        <p:spPr>
          <a:xfrm>
            <a:off x="3235345" y="4842709"/>
            <a:ext cx="27260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/>
              <a:t>We provide secure access to our cloud-hosted analytics </a:t>
            </a:r>
            <a:r>
              <a:rPr lang="en-US" sz="1200" dirty="0" smtClean="0"/>
              <a:t>platform – named RENGA, </a:t>
            </a:r>
            <a:r>
              <a:rPr lang="en-US" sz="1200" dirty="0"/>
              <a:t>a highly scalable open software platform offering a one-stop-shop for hosting and exploring curated, calibrated and possibly anonymized data at </a:t>
            </a:r>
            <a:r>
              <a:rPr lang="en-US" sz="1200" dirty="0" smtClean="0"/>
              <a:t>scale, at-rest or in-motion</a:t>
            </a:r>
            <a:endParaRPr lang="fr-CH" sz="12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" name="Grouper 1"/>
          <p:cNvGrpSpPr/>
          <p:nvPr/>
        </p:nvGrpSpPr>
        <p:grpSpPr>
          <a:xfrm>
            <a:off x="4148828" y="3269047"/>
            <a:ext cx="889285" cy="877448"/>
            <a:chOff x="2749177" y="2089257"/>
            <a:chExt cx="1307819" cy="1290411"/>
          </a:xfrm>
        </p:grpSpPr>
        <p:grpSp>
          <p:nvGrpSpPr>
            <p:cNvPr id="14" name="Groupe 8"/>
            <p:cNvGrpSpPr/>
            <p:nvPr/>
          </p:nvGrpSpPr>
          <p:grpSpPr>
            <a:xfrm>
              <a:off x="2749177" y="2089257"/>
              <a:ext cx="1307819" cy="1290411"/>
              <a:chOff x="2674687" y="194288"/>
              <a:chExt cx="6336596" cy="6252252"/>
            </a:xfrm>
            <a:solidFill>
              <a:srgbClr val="ED7D31"/>
            </a:solidFill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3905360" y="194288"/>
                <a:ext cx="5105923" cy="4090989"/>
              </a:xfrm>
              <a:custGeom>
                <a:avLst/>
                <a:gdLst>
                  <a:gd name="T0" fmla="*/ 217 w 436"/>
                  <a:gd name="T1" fmla="*/ 1 h 363"/>
                  <a:gd name="T2" fmla="*/ 358 w 436"/>
                  <a:gd name="T3" fmla="*/ 41 h 363"/>
                  <a:gd name="T4" fmla="*/ 425 w 436"/>
                  <a:gd name="T5" fmla="*/ 130 h 363"/>
                  <a:gd name="T6" fmla="*/ 390 w 436"/>
                  <a:gd name="T7" fmla="*/ 252 h 363"/>
                  <a:gd name="T8" fmla="*/ 355 w 436"/>
                  <a:gd name="T9" fmla="*/ 281 h 363"/>
                  <a:gd name="T10" fmla="*/ 352 w 436"/>
                  <a:gd name="T11" fmla="*/ 291 h 363"/>
                  <a:gd name="T12" fmla="*/ 378 w 436"/>
                  <a:gd name="T13" fmla="*/ 342 h 363"/>
                  <a:gd name="T14" fmla="*/ 378 w 436"/>
                  <a:gd name="T15" fmla="*/ 357 h 363"/>
                  <a:gd name="T16" fmla="*/ 365 w 436"/>
                  <a:gd name="T17" fmla="*/ 361 h 363"/>
                  <a:gd name="T18" fmla="*/ 268 w 436"/>
                  <a:gd name="T19" fmla="*/ 320 h 363"/>
                  <a:gd name="T20" fmla="*/ 255 w 436"/>
                  <a:gd name="T21" fmla="*/ 317 h 363"/>
                  <a:gd name="T22" fmla="*/ 61 w 436"/>
                  <a:gd name="T23" fmla="*/ 268 h 363"/>
                  <a:gd name="T24" fmla="*/ 8 w 436"/>
                  <a:gd name="T25" fmla="*/ 185 h 363"/>
                  <a:gd name="T26" fmla="*/ 39 w 436"/>
                  <a:gd name="T27" fmla="*/ 74 h 363"/>
                  <a:gd name="T28" fmla="*/ 149 w 436"/>
                  <a:gd name="T29" fmla="*/ 9 h 363"/>
                  <a:gd name="T30" fmla="*/ 217 w 436"/>
                  <a:gd name="T31" fmla="*/ 1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36" h="363">
                    <a:moveTo>
                      <a:pt x="217" y="1"/>
                    </a:moveTo>
                    <a:cubicBezTo>
                      <a:pt x="268" y="1"/>
                      <a:pt x="316" y="12"/>
                      <a:pt x="358" y="41"/>
                    </a:cubicBezTo>
                    <a:cubicBezTo>
                      <a:pt x="391" y="63"/>
                      <a:pt x="416" y="91"/>
                      <a:pt x="425" y="130"/>
                    </a:cubicBezTo>
                    <a:cubicBezTo>
                      <a:pt x="436" y="177"/>
                      <a:pt x="422" y="218"/>
                      <a:pt x="390" y="252"/>
                    </a:cubicBezTo>
                    <a:cubicBezTo>
                      <a:pt x="379" y="263"/>
                      <a:pt x="367" y="272"/>
                      <a:pt x="355" y="281"/>
                    </a:cubicBezTo>
                    <a:cubicBezTo>
                      <a:pt x="351" y="284"/>
                      <a:pt x="350" y="286"/>
                      <a:pt x="352" y="291"/>
                    </a:cubicBezTo>
                    <a:cubicBezTo>
                      <a:pt x="361" y="308"/>
                      <a:pt x="369" y="325"/>
                      <a:pt x="378" y="342"/>
                    </a:cubicBezTo>
                    <a:cubicBezTo>
                      <a:pt x="381" y="347"/>
                      <a:pt x="382" y="352"/>
                      <a:pt x="378" y="357"/>
                    </a:cubicBezTo>
                    <a:cubicBezTo>
                      <a:pt x="375" y="361"/>
                      <a:pt x="370" y="363"/>
                      <a:pt x="365" y="361"/>
                    </a:cubicBezTo>
                    <a:cubicBezTo>
                      <a:pt x="330" y="353"/>
                      <a:pt x="298" y="339"/>
                      <a:pt x="268" y="320"/>
                    </a:cubicBezTo>
                    <a:cubicBezTo>
                      <a:pt x="264" y="318"/>
                      <a:pt x="259" y="317"/>
                      <a:pt x="255" y="317"/>
                    </a:cubicBezTo>
                    <a:cubicBezTo>
                      <a:pt x="185" y="325"/>
                      <a:pt x="119" y="313"/>
                      <a:pt x="61" y="268"/>
                    </a:cubicBezTo>
                    <a:cubicBezTo>
                      <a:pt x="34" y="247"/>
                      <a:pt x="15" y="219"/>
                      <a:pt x="8" y="185"/>
                    </a:cubicBezTo>
                    <a:cubicBezTo>
                      <a:pt x="0" y="143"/>
                      <a:pt x="12" y="106"/>
                      <a:pt x="39" y="74"/>
                    </a:cubicBezTo>
                    <a:cubicBezTo>
                      <a:pt x="68" y="40"/>
                      <a:pt x="106" y="20"/>
                      <a:pt x="149" y="9"/>
                    </a:cubicBezTo>
                    <a:cubicBezTo>
                      <a:pt x="171" y="3"/>
                      <a:pt x="194" y="0"/>
                      <a:pt x="217" y="1"/>
                    </a:cubicBezTo>
                    <a:close/>
                  </a:path>
                </a:pathLst>
              </a:custGeom>
              <a:solidFill>
                <a:srgbClr val="8EC6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GB" sz="3600" dirty="0" smtClean="0">
                    <a:solidFill>
                      <a:srgbClr val="FFFFFF"/>
                    </a:solidFill>
                    <a:cs typeface="Arial"/>
                  </a:rPr>
                  <a:t>?</a:t>
                </a:r>
                <a:endParaRPr lang="en-GB" sz="3600" dirty="0">
                  <a:solidFill>
                    <a:srgbClr val="FFFFFF"/>
                  </a:solidFill>
                  <a:cs typeface="Arial"/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2674687" y="2559192"/>
                <a:ext cx="4488331" cy="3887348"/>
              </a:xfrm>
              <a:custGeom>
                <a:avLst/>
                <a:gdLst>
                  <a:gd name="T0" fmla="*/ 89 w 353"/>
                  <a:gd name="T1" fmla="*/ 277 h 313"/>
                  <a:gd name="T2" fmla="*/ 175 w 353"/>
                  <a:gd name="T3" fmla="*/ 231 h 313"/>
                  <a:gd name="T4" fmla="*/ 210 w 353"/>
                  <a:gd name="T5" fmla="*/ 215 h 313"/>
                  <a:gd name="T6" fmla="*/ 311 w 353"/>
                  <a:gd name="T7" fmla="*/ 164 h 313"/>
                  <a:gd name="T8" fmla="*/ 316 w 353"/>
                  <a:gd name="T9" fmla="*/ 161 h 313"/>
                  <a:gd name="T10" fmla="*/ 353 w 353"/>
                  <a:gd name="T11" fmla="*/ 158 h 313"/>
                  <a:gd name="T12" fmla="*/ 335 w 353"/>
                  <a:gd name="T13" fmla="*/ 185 h 313"/>
                  <a:gd name="T14" fmla="*/ 236 w 353"/>
                  <a:gd name="T15" fmla="*/ 243 h 313"/>
                  <a:gd name="T16" fmla="*/ 210 w 353"/>
                  <a:gd name="T17" fmla="*/ 248 h 313"/>
                  <a:gd name="T18" fmla="*/ 201 w 353"/>
                  <a:gd name="T19" fmla="*/ 251 h 313"/>
                  <a:gd name="T20" fmla="*/ 104 w 353"/>
                  <a:gd name="T21" fmla="*/ 307 h 313"/>
                  <a:gd name="T22" fmla="*/ 79 w 353"/>
                  <a:gd name="T23" fmla="*/ 311 h 313"/>
                  <a:gd name="T24" fmla="*/ 57 w 353"/>
                  <a:gd name="T25" fmla="*/ 269 h 313"/>
                  <a:gd name="T26" fmla="*/ 73 w 353"/>
                  <a:gd name="T27" fmla="*/ 240 h 313"/>
                  <a:gd name="T28" fmla="*/ 81 w 353"/>
                  <a:gd name="T29" fmla="*/ 223 h 313"/>
                  <a:gd name="T30" fmla="*/ 10 w 353"/>
                  <a:gd name="T31" fmla="*/ 90 h 313"/>
                  <a:gd name="T32" fmla="*/ 77 w 353"/>
                  <a:gd name="T33" fmla="*/ 0 h 313"/>
                  <a:gd name="T34" fmla="*/ 85 w 353"/>
                  <a:gd name="T35" fmla="*/ 28 h 313"/>
                  <a:gd name="T36" fmla="*/ 82 w 353"/>
                  <a:gd name="T37" fmla="*/ 34 h 313"/>
                  <a:gd name="T38" fmla="*/ 43 w 353"/>
                  <a:gd name="T39" fmla="*/ 88 h 313"/>
                  <a:gd name="T40" fmla="*/ 63 w 353"/>
                  <a:gd name="T41" fmla="*/ 168 h 313"/>
                  <a:gd name="T42" fmla="*/ 111 w 353"/>
                  <a:gd name="T43" fmla="*/ 202 h 313"/>
                  <a:gd name="T44" fmla="*/ 116 w 353"/>
                  <a:gd name="T45" fmla="*/ 212 h 313"/>
                  <a:gd name="T46" fmla="*/ 93 w 353"/>
                  <a:gd name="T47" fmla="*/ 269 h 313"/>
                  <a:gd name="T48" fmla="*/ 89 w 353"/>
                  <a:gd name="T49" fmla="*/ 277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3" h="313">
                    <a:moveTo>
                      <a:pt x="89" y="277"/>
                    </a:moveTo>
                    <a:cubicBezTo>
                      <a:pt x="121" y="268"/>
                      <a:pt x="152" y="256"/>
                      <a:pt x="175" y="231"/>
                    </a:cubicBezTo>
                    <a:cubicBezTo>
                      <a:pt x="185" y="220"/>
                      <a:pt x="196" y="217"/>
                      <a:pt x="210" y="215"/>
                    </a:cubicBezTo>
                    <a:cubicBezTo>
                      <a:pt x="250" y="211"/>
                      <a:pt x="285" y="195"/>
                      <a:pt x="311" y="164"/>
                    </a:cubicBezTo>
                    <a:cubicBezTo>
                      <a:pt x="312" y="162"/>
                      <a:pt x="314" y="161"/>
                      <a:pt x="316" y="161"/>
                    </a:cubicBezTo>
                    <a:cubicBezTo>
                      <a:pt x="328" y="160"/>
                      <a:pt x="339" y="159"/>
                      <a:pt x="353" y="158"/>
                    </a:cubicBezTo>
                    <a:cubicBezTo>
                      <a:pt x="347" y="168"/>
                      <a:pt x="341" y="177"/>
                      <a:pt x="335" y="185"/>
                    </a:cubicBezTo>
                    <a:cubicBezTo>
                      <a:pt x="309" y="216"/>
                      <a:pt x="275" y="234"/>
                      <a:pt x="236" y="243"/>
                    </a:cubicBezTo>
                    <a:cubicBezTo>
                      <a:pt x="228" y="245"/>
                      <a:pt x="219" y="246"/>
                      <a:pt x="210" y="248"/>
                    </a:cubicBezTo>
                    <a:cubicBezTo>
                      <a:pt x="207" y="248"/>
                      <a:pt x="203" y="249"/>
                      <a:pt x="201" y="251"/>
                    </a:cubicBezTo>
                    <a:cubicBezTo>
                      <a:pt x="174" y="279"/>
                      <a:pt x="140" y="295"/>
                      <a:pt x="104" y="307"/>
                    </a:cubicBezTo>
                    <a:cubicBezTo>
                      <a:pt x="96" y="310"/>
                      <a:pt x="86" y="313"/>
                      <a:pt x="79" y="311"/>
                    </a:cubicBezTo>
                    <a:cubicBezTo>
                      <a:pt x="58" y="308"/>
                      <a:pt x="48" y="287"/>
                      <a:pt x="57" y="269"/>
                    </a:cubicBezTo>
                    <a:cubicBezTo>
                      <a:pt x="62" y="259"/>
                      <a:pt x="68" y="250"/>
                      <a:pt x="73" y="240"/>
                    </a:cubicBezTo>
                    <a:cubicBezTo>
                      <a:pt x="76" y="234"/>
                      <a:pt x="78" y="229"/>
                      <a:pt x="81" y="223"/>
                    </a:cubicBezTo>
                    <a:cubicBezTo>
                      <a:pt x="32" y="192"/>
                      <a:pt x="0" y="151"/>
                      <a:pt x="10" y="90"/>
                    </a:cubicBezTo>
                    <a:cubicBezTo>
                      <a:pt x="17" y="49"/>
                      <a:pt x="43" y="21"/>
                      <a:pt x="77" y="0"/>
                    </a:cubicBezTo>
                    <a:cubicBezTo>
                      <a:pt x="80" y="10"/>
                      <a:pt x="83" y="19"/>
                      <a:pt x="85" y="28"/>
                    </a:cubicBezTo>
                    <a:cubicBezTo>
                      <a:pt x="86" y="30"/>
                      <a:pt x="84" y="33"/>
                      <a:pt x="82" y="34"/>
                    </a:cubicBezTo>
                    <a:cubicBezTo>
                      <a:pt x="64" y="48"/>
                      <a:pt x="49" y="65"/>
                      <a:pt x="43" y="88"/>
                    </a:cubicBezTo>
                    <a:cubicBezTo>
                      <a:pt x="35" y="118"/>
                      <a:pt x="43" y="145"/>
                      <a:pt x="63" y="168"/>
                    </a:cubicBezTo>
                    <a:cubicBezTo>
                      <a:pt x="76" y="183"/>
                      <a:pt x="93" y="194"/>
                      <a:pt x="111" y="202"/>
                    </a:cubicBezTo>
                    <a:cubicBezTo>
                      <a:pt x="116" y="204"/>
                      <a:pt x="117" y="207"/>
                      <a:pt x="116" y="212"/>
                    </a:cubicBezTo>
                    <a:cubicBezTo>
                      <a:pt x="112" y="233"/>
                      <a:pt x="103" y="251"/>
                      <a:pt x="93" y="269"/>
                    </a:cubicBezTo>
                    <a:cubicBezTo>
                      <a:pt x="92" y="272"/>
                      <a:pt x="90" y="274"/>
                      <a:pt x="89" y="277"/>
                    </a:cubicBezTo>
                    <a:close/>
                  </a:path>
                </a:pathLst>
              </a:custGeom>
              <a:solidFill>
                <a:srgbClr val="8EC6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17" name="Freeform 63"/>
            <p:cNvSpPr>
              <a:spLocks noEditPoints="1"/>
            </p:cNvSpPr>
            <p:nvPr/>
          </p:nvSpPr>
          <p:spPr bwMode="auto">
            <a:xfrm>
              <a:off x="2995490" y="2789556"/>
              <a:ext cx="306510" cy="306085"/>
            </a:xfrm>
            <a:custGeom>
              <a:avLst/>
              <a:gdLst>
                <a:gd name="T0" fmla="*/ 323 w 683"/>
                <a:gd name="T1" fmla="*/ 0 h 682"/>
                <a:gd name="T2" fmla="*/ 360 w 683"/>
                <a:gd name="T3" fmla="*/ 0 h 682"/>
                <a:gd name="T4" fmla="*/ 367 w 683"/>
                <a:gd name="T5" fmla="*/ 1 h 682"/>
                <a:gd name="T6" fmla="*/ 396 w 683"/>
                <a:gd name="T7" fmla="*/ 4 h 682"/>
                <a:gd name="T8" fmla="*/ 580 w 683"/>
                <a:gd name="T9" fmla="*/ 98 h 682"/>
                <a:gd name="T10" fmla="*/ 679 w 683"/>
                <a:gd name="T11" fmla="*/ 292 h 682"/>
                <a:gd name="T12" fmla="*/ 683 w 683"/>
                <a:gd name="T13" fmla="*/ 322 h 682"/>
                <a:gd name="T14" fmla="*/ 683 w 683"/>
                <a:gd name="T15" fmla="*/ 360 h 682"/>
                <a:gd name="T16" fmla="*/ 681 w 683"/>
                <a:gd name="T17" fmla="*/ 365 h 682"/>
                <a:gd name="T18" fmla="*/ 632 w 683"/>
                <a:gd name="T19" fmla="*/ 518 h 682"/>
                <a:gd name="T20" fmla="*/ 390 w 683"/>
                <a:gd name="T21" fmla="*/ 678 h 682"/>
                <a:gd name="T22" fmla="*/ 360 w 683"/>
                <a:gd name="T23" fmla="*/ 682 h 682"/>
                <a:gd name="T24" fmla="*/ 323 w 683"/>
                <a:gd name="T25" fmla="*/ 682 h 682"/>
                <a:gd name="T26" fmla="*/ 317 w 683"/>
                <a:gd name="T27" fmla="*/ 681 h 682"/>
                <a:gd name="T28" fmla="*/ 158 w 683"/>
                <a:gd name="T29" fmla="*/ 628 h 682"/>
                <a:gd name="T30" fmla="*/ 4 w 683"/>
                <a:gd name="T31" fmla="*/ 390 h 682"/>
                <a:gd name="T32" fmla="*/ 0 w 683"/>
                <a:gd name="T33" fmla="*/ 360 h 682"/>
                <a:gd name="T34" fmla="*/ 0 w 683"/>
                <a:gd name="T35" fmla="*/ 322 h 682"/>
                <a:gd name="T36" fmla="*/ 1 w 683"/>
                <a:gd name="T37" fmla="*/ 315 h 682"/>
                <a:gd name="T38" fmla="*/ 5 w 683"/>
                <a:gd name="T39" fmla="*/ 287 h 682"/>
                <a:gd name="T40" fmla="*/ 98 w 683"/>
                <a:gd name="T41" fmla="*/ 102 h 682"/>
                <a:gd name="T42" fmla="*/ 292 w 683"/>
                <a:gd name="T43" fmla="*/ 4 h 682"/>
                <a:gd name="T44" fmla="*/ 323 w 683"/>
                <a:gd name="T45" fmla="*/ 0 h 682"/>
                <a:gd name="T46" fmla="*/ 292 w 683"/>
                <a:gd name="T47" fmla="*/ 356 h 682"/>
                <a:gd name="T48" fmla="*/ 292 w 683"/>
                <a:gd name="T49" fmla="*/ 364 h 682"/>
                <a:gd name="T50" fmla="*/ 292 w 683"/>
                <a:gd name="T51" fmla="*/ 563 h 682"/>
                <a:gd name="T52" fmla="*/ 314 w 683"/>
                <a:gd name="T53" fmla="*/ 585 h 682"/>
                <a:gd name="T54" fmla="*/ 369 w 683"/>
                <a:gd name="T55" fmla="*/ 585 h 682"/>
                <a:gd name="T56" fmla="*/ 390 w 683"/>
                <a:gd name="T57" fmla="*/ 563 h 682"/>
                <a:gd name="T58" fmla="*/ 390 w 683"/>
                <a:gd name="T59" fmla="*/ 296 h 682"/>
                <a:gd name="T60" fmla="*/ 359 w 683"/>
                <a:gd name="T61" fmla="*/ 265 h 682"/>
                <a:gd name="T62" fmla="*/ 261 w 683"/>
                <a:gd name="T63" fmla="*/ 265 h 682"/>
                <a:gd name="T64" fmla="*/ 214 w 683"/>
                <a:gd name="T65" fmla="*/ 310 h 682"/>
                <a:gd name="T66" fmla="*/ 261 w 683"/>
                <a:gd name="T67" fmla="*/ 356 h 682"/>
                <a:gd name="T68" fmla="*/ 292 w 683"/>
                <a:gd name="T69" fmla="*/ 356 h 682"/>
                <a:gd name="T70" fmla="*/ 270 w 683"/>
                <a:gd name="T71" fmla="*/ 161 h 682"/>
                <a:gd name="T72" fmla="*/ 329 w 683"/>
                <a:gd name="T73" fmla="*/ 221 h 682"/>
                <a:gd name="T74" fmla="*/ 390 w 683"/>
                <a:gd name="T75" fmla="*/ 161 h 682"/>
                <a:gd name="T76" fmla="*/ 331 w 683"/>
                <a:gd name="T77" fmla="*/ 101 h 682"/>
                <a:gd name="T78" fmla="*/ 270 w 683"/>
                <a:gd name="T79" fmla="*/ 161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83" h="682">
                  <a:moveTo>
                    <a:pt x="323" y="0"/>
                  </a:moveTo>
                  <a:cubicBezTo>
                    <a:pt x="335" y="0"/>
                    <a:pt x="348" y="0"/>
                    <a:pt x="360" y="0"/>
                  </a:cubicBezTo>
                  <a:cubicBezTo>
                    <a:pt x="362" y="0"/>
                    <a:pt x="365" y="1"/>
                    <a:pt x="367" y="1"/>
                  </a:cubicBezTo>
                  <a:cubicBezTo>
                    <a:pt x="377" y="2"/>
                    <a:pt x="386" y="3"/>
                    <a:pt x="396" y="4"/>
                  </a:cubicBezTo>
                  <a:cubicBezTo>
                    <a:pt x="467" y="16"/>
                    <a:pt x="529" y="47"/>
                    <a:pt x="580" y="98"/>
                  </a:cubicBezTo>
                  <a:cubicBezTo>
                    <a:pt x="635" y="151"/>
                    <a:pt x="668" y="216"/>
                    <a:pt x="679" y="292"/>
                  </a:cubicBezTo>
                  <a:cubicBezTo>
                    <a:pt x="680" y="302"/>
                    <a:pt x="681" y="312"/>
                    <a:pt x="683" y="322"/>
                  </a:cubicBezTo>
                  <a:cubicBezTo>
                    <a:pt x="683" y="335"/>
                    <a:pt x="683" y="347"/>
                    <a:pt x="683" y="360"/>
                  </a:cubicBezTo>
                  <a:cubicBezTo>
                    <a:pt x="682" y="362"/>
                    <a:pt x="682" y="364"/>
                    <a:pt x="681" y="365"/>
                  </a:cubicBezTo>
                  <a:cubicBezTo>
                    <a:pt x="678" y="420"/>
                    <a:pt x="662" y="472"/>
                    <a:pt x="632" y="518"/>
                  </a:cubicBezTo>
                  <a:cubicBezTo>
                    <a:pt x="576" y="608"/>
                    <a:pt x="495" y="662"/>
                    <a:pt x="390" y="678"/>
                  </a:cubicBezTo>
                  <a:cubicBezTo>
                    <a:pt x="380" y="680"/>
                    <a:pt x="370" y="681"/>
                    <a:pt x="360" y="682"/>
                  </a:cubicBezTo>
                  <a:cubicBezTo>
                    <a:pt x="348" y="682"/>
                    <a:pt x="335" y="682"/>
                    <a:pt x="323" y="682"/>
                  </a:cubicBezTo>
                  <a:cubicBezTo>
                    <a:pt x="321" y="682"/>
                    <a:pt x="319" y="681"/>
                    <a:pt x="317" y="681"/>
                  </a:cubicBezTo>
                  <a:cubicBezTo>
                    <a:pt x="259" y="677"/>
                    <a:pt x="206" y="660"/>
                    <a:pt x="158" y="628"/>
                  </a:cubicBezTo>
                  <a:cubicBezTo>
                    <a:pt x="71" y="572"/>
                    <a:pt x="20" y="492"/>
                    <a:pt x="4" y="390"/>
                  </a:cubicBezTo>
                  <a:cubicBezTo>
                    <a:pt x="2" y="380"/>
                    <a:pt x="1" y="370"/>
                    <a:pt x="0" y="360"/>
                  </a:cubicBezTo>
                  <a:cubicBezTo>
                    <a:pt x="0" y="347"/>
                    <a:pt x="0" y="335"/>
                    <a:pt x="0" y="322"/>
                  </a:cubicBezTo>
                  <a:cubicBezTo>
                    <a:pt x="0" y="320"/>
                    <a:pt x="1" y="317"/>
                    <a:pt x="1" y="315"/>
                  </a:cubicBezTo>
                  <a:cubicBezTo>
                    <a:pt x="2" y="305"/>
                    <a:pt x="3" y="296"/>
                    <a:pt x="5" y="287"/>
                  </a:cubicBezTo>
                  <a:cubicBezTo>
                    <a:pt x="16" y="216"/>
                    <a:pt x="47" y="154"/>
                    <a:pt x="98" y="102"/>
                  </a:cubicBezTo>
                  <a:cubicBezTo>
                    <a:pt x="152" y="48"/>
                    <a:pt x="217" y="15"/>
                    <a:pt x="292" y="4"/>
                  </a:cubicBezTo>
                  <a:cubicBezTo>
                    <a:pt x="302" y="2"/>
                    <a:pt x="313" y="1"/>
                    <a:pt x="323" y="0"/>
                  </a:cubicBezTo>
                  <a:close/>
                  <a:moveTo>
                    <a:pt x="292" y="356"/>
                  </a:moveTo>
                  <a:cubicBezTo>
                    <a:pt x="292" y="359"/>
                    <a:pt x="292" y="362"/>
                    <a:pt x="292" y="364"/>
                  </a:cubicBezTo>
                  <a:cubicBezTo>
                    <a:pt x="292" y="431"/>
                    <a:pt x="292" y="497"/>
                    <a:pt x="292" y="563"/>
                  </a:cubicBezTo>
                  <a:cubicBezTo>
                    <a:pt x="292" y="577"/>
                    <a:pt x="300" y="585"/>
                    <a:pt x="314" y="585"/>
                  </a:cubicBezTo>
                  <a:cubicBezTo>
                    <a:pt x="332" y="585"/>
                    <a:pt x="350" y="585"/>
                    <a:pt x="369" y="585"/>
                  </a:cubicBezTo>
                  <a:cubicBezTo>
                    <a:pt x="383" y="584"/>
                    <a:pt x="390" y="577"/>
                    <a:pt x="390" y="563"/>
                  </a:cubicBezTo>
                  <a:cubicBezTo>
                    <a:pt x="390" y="474"/>
                    <a:pt x="391" y="385"/>
                    <a:pt x="390" y="296"/>
                  </a:cubicBezTo>
                  <a:cubicBezTo>
                    <a:pt x="390" y="277"/>
                    <a:pt x="378" y="265"/>
                    <a:pt x="359" y="265"/>
                  </a:cubicBezTo>
                  <a:cubicBezTo>
                    <a:pt x="327" y="265"/>
                    <a:pt x="294" y="265"/>
                    <a:pt x="261" y="265"/>
                  </a:cubicBezTo>
                  <a:cubicBezTo>
                    <a:pt x="235" y="265"/>
                    <a:pt x="215" y="285"/>
                    <a:pt x="214" y="310"/>
                  </a:cubicBezTo>
                  <a:cubicBezTo>
                    <a:pt x="214" y="336"/>
                    <a:pt x="234" y="356"/>
                    <a:pt x="261" y="356"/>
                  </a:cubicBezTo>
                  <a:cubicBezTo>
                    <a:pt x="271" y="356"/>
                    <a:pt x="281" y="356"/>
                    <a:pt x="292" y="356"/>
                  </a:cubicBezTo>
                  <a:close/>
                  <a:moveTo>
                    <a:pt x="270" y="161"/>
                  </a:moveTo>
                  <a:cubicBezTo>
                    <a:pt x="270" y="194"/>
                    <a:pt x="297" y="221"/>
                    <a:pt x="329" y="221"/>
                  </a:cubicBezTo>
                  <a:cubicBezTo>
                    <a:pt x="363" y="221"/>
                    <a:pt x="390" y="194"/>
                    <a:pt x="390" y="161"/>
                  </a:cubicBezTo>
                  <a:cubicBezTo>
                    <a:pt x="390" y="128"/>
                    <a:pt x="364" y="101"/>
                    <a:pt x="331" y="101"/>
                  </a:cubicBezTo>
                  <a:cubicBezTo>
                    <a:pt x="297" y="101"/>
                    <a:pt x="271" y="127"/>
                    <a:pt x="270" y="161"/>
                  </a:cubicBezTo>
                  <a:close/>
                </a:path>
              </a:pathLst>
            </a:custGeom>
            <a:solidFill>
              <a:srgbClr val="8EC63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8" name="Grouper 37"/>
          <p:cNvGrpSpPr/>
          <p:nvPr/>
        </p:nvGrpSpPr>
        <p:grpSpPr>
          <a:xfrm>
            <a:off x="1080067" y="3137938"/>
            <a:ext cx="992325" cy="993176"/>
            <a:chOff x="1043787" y="1718891"/>
            <a:chExt cx="1297493" cy="1338457"/>
          </a:xfrm>
        </p:grpSpPr>
        <p:sp>
          <p:nvSpPr>
            <p:cNvPr id="25" name="Ellipse 24"/>
            <p:cNvSpPr/>
            <p:nvPr/>
          </p:nvSpPr>
          <p:spPr>
            <a:xfrm>
              <a:off x="1180353" y="2017059"/>
              <a:ext cx="1016000" cy="1016000"/>
            </a:xfrm>
            <a:prstGeom prst="ellipse">
              <a:avLst/>
            </a:prstGeom>
            <a:noFill/>
            <a:ln w="38100" cmpd="sng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8" name="Grouper 27"/>
            <p:cNvGrpSpPr/>
            <p:nvPr/>
          </p:nvGrpSpPr>
          <p:grpSpPr>
            <a:xfrm>
              <a:off x="1556269" y="1718891"/>
              <a:ext cx="288964" cy="349351"/>
              <a:chOff x="502917" y="2033222"/>
              <a:chExt cx="708685" cy="856786"/>
            </a:xfrm>
            <a:solidFill>
              <a:schemeClr val="accent2"/>
            </a:solidFill>
          </p:grpSpPr>
          <p:sp>
            <p:nvSpPr>
              <p:cNvPr id="26" name="Freeform 25"/>
              <p:cNvSpPr>
                <a:spLocks/>
              </p:cNvSpPr>
              <p:nvPr/>
            </p:nvSpPr>
            <p:spPr bwMode="auto">
              <a:xfrm>
                <a:off x="502917" y="2506343"/>
                <a:ext cx="708685" cy="383665"/>
              </a:xfrm>
              <a:custGeom>
                <a:avLst/>
                <a:gdLst>
                  <a:gd name="T0" fmla="*/ 0 w 301"/>
                  <a:gd name="T1" fmla="*/ 162 h 162"/>
                  <a:gd name="T2" fmla="*/ 0 w 301"/>
                  <a:gd name="T3" fmla="*/ 138 h 162"/>
                  <a:gd name="T4" fmla="*/ 2 w 301"/>
                  <a:gd name="T5" fmla="*/ 97 h 162"/>
                  <a:gd name="T6" fmla="*/ 49 w 301"/>
                  <a:gd name="T7" fmla="*/ 28 h 162"/>
                  <a:gd name="T8" fmla="*/ 113 w 301"/>
                  <a:gd name="T9" fmla="*/ 5 h 162"/>
                  <a:gd name="T10" fmla="*/ 213 w 301"/>
                  <a:gd name="T11" fmla="*/ 10 h 162"/>
                  <a:gd name="T12" fmla="*/ 282 w 301"/>
                  <a:gd name="T13" fmla="*/ 55 h 162"/>
                  <a:gd name="T14" fmla="*/ 300 w 301"/>
                  <a:gd name="T15" fmla="*/ 112 h 162"/>
                  <a:gd name="T16" fmla="*/ 300 w 301"/>
                  <a:gd name="T17" fmla="*/ 162 h 162"/>
                  <a:gd name="T18" fmla="*/ 0 w 301"/>
                  <a:gd name="T19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1" h="162">
                    <a:moveTo>
                      <a:pt x="0" y="162"/>
                    </a:moveTo>
                    <a:cubicBezTo>
                      <a:pt x="0" y="153"/>
                      <a:pt x="0" y="146"/>
                      <a:pt x="0" y="138"/>
                    </a:cubicBezTo>
                    <a:cubicBezTo>
                      <a:pt x="0" y="124"/>
                      <a:pt x="0" y="111"/>
                      <a:pt x="2" y="97"/>
                    </a:cubicBezTo>
                    <a:cubicBezTo>
                      <a:pt x="6" y="67"/>
                      <a:pt x="23" y="44"/>
                      <a:pt x="49" y="28"/>
                    </a:cubicBezTo>
                    <a:cubicBezTo>
                      <a:pt x="68" y="15"/>
                      <a:pt x="90" y="8"/>
                      <a:pt x="113" y="5"/>
                    </a:cubicBezTo>
                    <a:cubicBezTo>
                      <a:pt x="147" y="0"/>
                      <a:pt x="180" y="1"/>
                      <a:pt x="213" y="10"/>
                    </a:cubicBezTo>
                    <a:cubicBezTo>
                      <a:pt x="240" y="18"/>
                      <a:pt x="264" y="32"/>
                      <a:pt x="282" y="55"/>
                    </a:cubicBezTo>
                    <a:cubicBezTo>
                      <a:pt x="294" y="72"/>
                      <a:pt x="301" y="91"/>
                      <a:pt x="300" y="112"/>
                    </a:cubicBezTo>
                    <a:cubicBezTo>
                      <a:pt x="300" y="128"/>
                      <a:pt x="300" y="145"/>
                      <a:pt x="300" y="162"/>
                    </a:cubicBezTo>
                    <a:cubicBezTo>
                      <a:pt x="200" y="162"/>
                      <a:pt x="101" y="162"/>
                      <a:pt x="0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642070" y="2033222"/>
                <a:ext cx="431374" cy="430381"/>
              </a:xfrm>
              <a:custGeom>
                <a:avLst/>
                <a:gdLst>
                  <a:gd name="T0" fmla="*/ 91 w 183"/>
                  <a:gd name="T1" fmla="*/ 0 h 182"/>
                  <a:gd name="T2" fmla="*/ 183 w 183"/>
                  <a:gd name="T3" fmla="*/ 91 h 182"/>
                  <a:gd name="T4" fmla="*/ 91 w 183"/>
                  <a:gd name="T5" fmla="*/ 182 h 182"/>
                  <a:gd name="T6" fmla="*/ 0 w 183"/>
                  <a:gd name="T7" fmla="*/ 90 h 182"/>
                  <a:gd name="T8" fmla="*/ 91 w 183"/>
                  <a:gd name="T9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182">
                    <a:moveTo>
                      <a:pt x="91" y="0"/>
                    </a:moveTo>
                    <a:cubicBezTo>
                      <a:pt x="142" y="0"/>
                      <a:pt x="183" y="40"/>
                      <a:pt x="183" y="91"/>
                    </a:cubicBezTo>
                    <a:cubicBezTo>
                      <a:pt x="183" y="141"/>
                      <a:pt x="142" y="182"/>
                      <a:pt x="91" y="182"/>
                    </a:cubicBezTo>
                    <a:cubicBezTo>
                      <a:pt x="41" y="182"/>
                      <a:pt x="0" y="141"/>
                      <a:pt x="0" y="90"/>
                    </a:cubicBezTo>
                    <a:cubicBezTo>
                      <a:pt x="0" y="40"/>
                      <a:pt x="41" y="0"/>
                      <a:pt x="9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9" name="Grouper 28"/>
            <p:cNvGrpSpPr/>
            <p:nvPr/>
          </p:nvGrpSpPr>
          <p:grpSpPr>
            <a:xfrm>
              <a:off x="1544316" y="2707997"/>
              <a:ext cx="288964" cy="349351"/>
              <a:chOff x="502917" y="2033222"/>
              <a:chExt cx="708685" cy="856786"/>
            </a:xfrm>
            <a:solidFill>
              <a:schemeClr val="accent2"/>
            </a:solidFill>
          </p:grpSpPr>
          <p:sp>
            <p:nvSpPr>
              <p:cNvPr id="30" name="Freeform 25"/>
              <p:cNvSpPr>
                <a:spLocks/>
              </p:cNvSpPr>
              <p:nvPr/>
            </p:nvSpPr>
            <p:spPr bwMode="auto">
              <a:xfrm>
                <a:off x="502917" y="2506343"/>
                <a:ext cx="708685" cy="383665"/>
              </a:xfrm>
              <a:custGeom>
                <a:avLst/>
                <a:gdLst>
                  <a:gd name="T0" fmla="*/ 0 w 301"/>
                  <a:gd name="T1" fmla="*/ 162 h 162"/>
                  <a:gd name="T2" fmla="*/ 0 w 301"/>
                  <a:gd name="T3" fmla="*/ 138 h 162"/>
                  <a:gd name="T4" fmla="*/ 2 w 301"/>
                  <a:gd name="T5" fmla="*/ 97 h 162"/>
                  <a:gd name="T6" fmla="*/ 49 w 301"/>
                  <a:gd name="T7" fmla="*/ 28 h 162"/>
                  <a:gd name="T8" fmla="*/ 113 w 301"/>
                  <a:gd name="T9" fmla="*/ 5 h 162"/>
                  <a:gd name="T10" fmla="*/ 213 w 301"/>
                  <a:gd name="T11" fmla="*/ 10 h 162"/>
                  <a:gd name="T12" fmla="*/ 282 w 301"/>
                  <a:gd name="T13" fmla="*/ 55 h 162"/>
                  <a:gd name="T14" fmla="*/ 300 w 301"/>
                  <a:gd name="T15" fmla="*/ 112 h 162"/>
                  <a:gd name="T16" fmla="*/ 300 w 301"/>
                  <a:gd name="T17" fmla="*/ 162 h 162"/>
                  <a:gd name="T18" fmla="*/ 0 w 301"/>
                  <a:gd name="T19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1" h="162">
                    <a:moveTo>
                      <a:pt x="0" y="162"/>
                    </a:moveTo>
                    <a:cubicBezTo>
                      <a:pt x="0" y="153"/>
                      <a:pt x="0" y="146"/>
                      <a:pt x="0" y="138"/>
                    </a:cubicBezTo>
                    <a:cubicBezTo>
                      <a:pt x="0" y="124"/>
                      <a:pt x="0" y="111"/>
                      <a:pt x="2" y="97"/>
                    </a:cubicBezTo>
                    <a:cubicBezTo>
                      <a:pt x="6" y="67"/>
                      <a:pt x="23" y="44"/>
                      <a:pt x="49" y="28"/>
                    </a:cubicBezTo>
                    <a:cubicBezTo>
                      <a:pt x="68" y="15"/>
                      <a:pt x="90" y="8"/>
                      <a:pt x="113" y="5"/>
                    </a:cubicBezTo>
                    <a:cubicBezTo>
                      <a:pt x="147" y="0"/>
                      <a:pt x="180" y="1"/>
                      <a:pt x="213" y="10"/>
                    </a:cubicBezTo>
                    <a:cubicBezTo>
                      <a:pt x="240" y="18"/>
                      <a:pt x="264" y="32"/>
                      <a:pt x="282" y="55"/>
                    </a:cubicBezTo>
                    <a:cubicBezTo>
                      <a:pt x="294" y="72"/>
                      <a:pt x="301" y="91"/>
                      <a:pt x="300" y="112"/>
                    </a:cubicBezTo>
                    <a:cubicBezTo>
                      <a:pt x="300" y="128"/>
                      <a:pt x="300" y="145"/>
                      <a:pt x="300" y="162"/>
                    </a:cubicBezTo>
                    <a:cubicBezTo>
                      <a:pt x="200" y="162"/>
                      <a:pt x="101" y="162"/>
                      <a:pt x="0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Freeform 26"/>
              <p:cNvSpPr>
                <a:spLocks/>
              </p:cNvSpPr>
              <p:nvPr/>
            </p:nvSpPr>
            <p:spPr bwMode="auto">
              <a:xfrm>
                <a:off x="642070" y="2033222"/>
                <a:ext cx="431374" cy="430381"/>
              </a:xfrm>
              <a:custGeom>
                <a:avLst/>
                <a:gdLst>
                  <a:gd name="T0" fmla="*/ 91 w 183"/>
                  <a:gd name="T1" fmla="*/ 0 h 182"/>
                  <a:gd name="T2" fmla="*/ 183 w 183"/>
                  <a:gd name="T3" fmla="*/ 91 h 182"/>
                  <a:gd name="T4" fmla="*/ 91 w 183"/>
                  <a:gd name="T5" fmla="*/ 182 h 182"/>
                  <a:gd name="T6" fmla="*/ 0 w 183"/>
                  <a:gd name="T7" fmla="*/ 90 h 182"/>
                  <a:gd name="T8" fmla="*/ 91 w 183"/>
                  <a:gd name="T9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182">
                    <a:moveTo>
                      <a:pt x="91" y="0"/>
                    </a:moveTo>
                    <a:cubicBezTo>
                      <a:pt x="142" y="0"/>
                      <a:pt x="183" y="40"/>
                      <a:pt x="183" y="91"/>
                    </a:cubicBezTo>
                    <a:cubicBezTo>
                      <a:pt x="183" y="141"/>
                      <a:pt x="142" y="182"/>
                      <a:pt x="91" y="182"/>
                    </a:cubicBezTo>
                    <a:cubicBezTo>
                      <a:pt x="41" y="182"/>
                      <a:pt x="0" y="141"/>
                      <a:pt x="0" y="90"/>
                    </a:cubicBezTo>
                    <a:cubicBezTo>
                      <a:pt x="0" y="40"/>
                      <a:pt x="41" y="0"/>
                      <a:pt x="9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32" name="Grouper 31"/>
            <p:cNvGrpSpPr/>
            <p:nvPr/>
          </p:nvGrpSpPr>
          <p:grpSpPr>
            <a:xfrm>
              <a:off x="2052316" y="2267232"/>
              <a:ext cx="288964" cy="349351"/>
              <a:chOff x="502917" y="2033222"/>
              <a:chExt cx="708685" cy="856786"/>
            </a:xfrm>
            <a:solidFill>
              <a:schemeClr val="accent2"/>
            </a:solidFill>
          </p:grpSpPr>
          <p:sp>
            <p:nvSpPr>
              <p:cNvPr id="33" name="Freeform 25"/>
              <p:cNvSpPr>
                <a:spLocks/>
              </p:cNvSpPr>
              <p:nvPr/>
            </p:nvSpPr>
            <p:spPr bwMode="auto">
              <a:xfrm>
                <a:off x="502917" y="2506343"/>
                <a:ext cx="708685" cy="383665"/>
              </a:xfrm>
              <a:custGeom>
                <a:avLst/>
                <a:gdLst>
                  <a:gd name="T0" fmla="*/ 0 w 301"/>
                  <a:gd name="T1" fmla="*/ 162 h 162"/>
                  <a:gd name="T2" fmla="*/ 0 w 301"/>
                  <a:gd name="T3" fmla="*/ 138 h 162"/>
                  <a:gd name="T4" fmla="*/ 2 w 301"/>
                  <a:gd name="T5" fmla="*/ 97 h 162"/>
                  <a:gd name="T6" fmla="*/ 49 w 301"/>
                  <a:gd name="T7" fmla="*/ 28 h 162"/>
                  <a:gd name="T8" fmla="*/ 113 w 301"/>
                  <a:gd name="T9" fmla="*/ 5 h 162"/>
                  <a:gd name="T10" fmla="*/ 213 w 301"/>
                  <a:gd name="T11" fmla="*/ 10 h 162"/>
                  <a:gd name="T12" fmla="*/ 282 w 301"/>
                  <a:gd name="T13" fmla="*/ 55 h 162"/>
                  <a:gd name="T14" fmla="*/ 300 w 301"/>
                  <a:gd name="T15" fmla="*/ 112 h 162"/>
                  <a:gd name="T16" fmla="*/ 300 w 301"/>
                  <a:gd name="T17" fmla="*/ 162 h 162"/>
                  <a:gd name="T18" fmla="*/ 0 w 301"/>
                  <a:gd name="T19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1" h="162">
                    <a:moveTo>
                      <a:pt x="0" y="162"/>
                    </a:moveTo>
                    <a:cubicBezTo>
                      <a:pt x="0" y="153"/>
                      <a:pt x="0" y="146"/>
                      <a:pt x="0" y="138"/>
                    </a:cubicBezTo>
                    <a:cubicBezTo>
                      <a:pt x="0" y="124"/>
                      <a:pt x="0" y="111"/>
                      <a:pt x="2" y="97"/>
                    </a:cubicBezTo>
                    <a:cubicBezTo>
                      <a:pt x="6" y="67"/>
                      <a:pt x="23" y="44"/>
                      <a:pt x="49" y="28"/>
                    </a:cubicBezTo>
                    <a:cubicBezTo>
                      <a:pt x="68" y="15"/>
                      <a:pt x="90" y="8"/>
                      <a:pt x="113" y="5"/>
                    </a:cubicBezTo>
                    <a:cubicBezTo>
                      <a:pt x="147" y="0"/>
                      <a:pt x="180" y="1"/>
                      <a:pt x="213" y="10"/>
                    </a:cubicBezTo>
                    <a:cubicBezTo>
                      <a:pt x="240" y="18"/>
                      <a:pt x="264" y="32"/>
                      <a:pt x="282" y="55"/>
                    </a:cubicBezTo>
                    <a:cubicBezTo>
                      <a:pt x="294" y="72"/>
                      <a:pt x="301" y="91"/>
                      <a:pt x="300" y="112"/>
                    </a:cubicBezTo>
                    <a:cubicBezTo>
                      <a:pt x="300" y="128"/>
                      <a:pt x="300" y="145"/>
                      <a:pt x="300" y="162"/>
                    </a:cubicBezTo>
                    <a:cubicBezTo>
                      <a:pt x="200" y="162"/>
                      <a:pt x="101" y="162"/>
                      <a:pt x="0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Freeform 26"/>
              <p:cNvSpPr>
                <a:spLocks/>
              </p:cNvSpPr>
              <p:nvPr/>
            </p:nvSpPr>
            <p:spPr bwMode="auto">
              <a:xfrm>
                <a:off x="642070" y="2033222"/>
                <a:ext cx="431374" cy="430381"/>
              </a:xfrm>
              <a:custGeom>
                <a:avLst/>
                <a:gdLst>
                  <a:gd name="T0" fmla="*/ 91 w 183"/>
                  <a:gd name="T1" fmla="*/ 0 h 182"/>
                  <a:gd name="T2" fmla="*/ 183 w 183"/>
                  <a:gd name="T3" fmla="*/ 91 h 182"/>
                  <a:gd name="T4" fmla="*/ 91 w 183"/>
                  <a:gd name="T5" fmla="*/ 182 h 182"/>
                  <a:gd name="T6" fmla="*/ 0 w 183"/>
                  <a:gd name="T7" fmla="*/ 90 h 182"/>
                  <a:gd name="T8" fmla="*/ 91 w 183"/>
                  <a:gd name="T9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182">
                    <a:moveTo>
                      <a:pt x="91" y="0"/>
                    </a:moveTo>
                    <a:cubicBezTo>
                      <a:pt x="142" y="0"/>
                      <a:pt x="183" y="40"/>
                      <a:pt x="183" y="91"/>
                    </a:cubicBezTo>
                    <a:cubicBezTo>
                      <a:pt x="183" y="141"/>
                      <a:pt x="142" y="182"/>
                      <a:pt x="91" y="182"/>
                    </a:cubicBezTo>
                    <a:cubicBezTo>
                      <a:pt x="41" y="182"/>
                      <a:pt x="0" y="141"/>
                      <a:pt x="0" y="90"/>
                    </a:cubicBezTo>
                    <a:cubicBezTo>
                      <a:pt x="0" y="40"/>
                      <a:pt x="41" y="0"/>
                      <a:pt x="9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35" name="Grouper 34"/>
            <p:cNvGrpSpPr/>
            <p:nvPr/>
          </p:nvGrpSpPr>
          <p:grpSpPr>
            <a:xfrm>
              <a:off x="1043787" y="2319526"/>
              <a:ext cx="288964" cy="349351"/>
              <a:chOff x="502917" y="2033222"/>
              <a:chExt cx="708685" cy="856786"/>
            </a:xfrm>
            <a:solidFill>
              <a:schemeClr val="accent2"/>
            </a:solidFill>
          </p:grpSpPr>
          <p:sp>
            <p:nvSpPr>
              <p:cNvPr id="36" name="Freeform 25"/>
              <p:cNvSpPr>
                <a:spLocks/>
              </p:cNvSpPr>
              <p:nvPr/>
            </p:nvSpPr>
            <p:spPr bwMode="auto">
              <a:xfrm>
                <a:off x="502917" y="2506343"/>
                <a:ext cx="708685" cy="383665"/>
              </a:xfrm>
              <a:custGeom>
                <a:avLst/>
                <a:gdLst>
                  <a:gd name="T0" fmla="*/ 0 w 301"/>
                  <a:gd name="T1" fmla="*/ 162 h 162"/>
                  <a:gd name="T2" fmla="*/ 0 w 301"/>
                  <a:gd name="T3" fmla="*/ 138 h 162"/>
                  <a:gd name="T4" fmla="*/ 2 w 301"/>
                  <a:gd name="T5" fmla="*/ 97 h 162"/>
                  <a:gd name="T6" fmla="*/ 49 w 301"/>
                  <a:gd name="T7" fmla="*/ 28 h 162"/>
                  <a:gd name="T8" fmla="*/ 113 w 301"/>
                  <a:gd name="T9" fmla="*/ 5 h 162"/>
                  <a:gd name="T10" fmla="*/ 213 w 301"/>
                  <a:gd name="T11" fmla="*/ 10 h 162"/>
                  <a:gd name="T12" fmla="*/ 282 w 301"/>
                  <a:gd name="T13" fmla="*/ 55 h 162"/>
                  <a:gd name="T14" fmla="*/ 300 w 301"/>
                  <a:gd name="T15" fmla="*/ 112 h 162"/>
                  <a:gd name="T16" fmla="*/ 300 w 301"/>
                  <a:gd name="T17" fmla="*/ 162 h 162"/>
                  <a:gd name="T18" fmla="*/ 0 w 301"/>
                  <a:gd name="T19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1" h="162">
                    <a:moveTo>
                      <a:pt x="0" y="162"/>
                    </a:moveTo>
                    <a:cubicBezTo>
                      <a:pt x="0" y="153"/>
                      <a:pt x="0" y="146"/>
                      <a:pt x="0" y="138"/>
                    </a:cubicBezTo>
                    <a:cubicBezTo>
                      <a:pt x="0" y="124"/>
                      <a:pt x="0" y="111"/>
                      <a:pt x="2" y="97"/>
                    </a:cubicBezTo>
                    <a:cubicBezTo>
                      <a:pt x="6" y="67"/>
                      <a:pt x="23" y="44"/>
                      <a:pt x="49" y="28"/>
                    </a:cubicBezTo>
                    <a:cubicBezTo>
                      <a:pt x="68" y="15"/>
                      <a:pt x="90" y="8"/>
                      <a:pt x="113" y="5"/>
                    </a:cubicBezTo>
                    <a:cubicBezTo>
                      <a:pt x="147" y="0"/>
                      <a:pt x="180" y="1"/>
                      <a:pt x="213" y="10"/>
                    </a:cubicBezTo>
                    <a:cubicBezTo>
                      <a:pt x="240" y="18"/>
                      <a:pt x="264" y="32"/>
                      <a:pt x="282" y="55"/>
                    </a:cubicBezTo>
                    <a:cubicBezTo>
                      <a:pt x="294" y="72"/>
                      <a:pt x="301" y="91"/>
                      <a:pt x="300" y="112"/>
                    </a:cubicBezTo>
                    <a:cubicBezTo>
                      <a:pt x="300" y="128"/>
                      <a:pt x="300" y="145"/>
                      <a:pt x="300" y="162"/>
                    </a:cubicBezTo>
                    <a:cubicBezTo>
                      <a:pt x="200" y="162"/>
                      <a:pt x="101" y="162"/>
                      <a:pt x="0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Freeform 26"/>
              <p:cNvSpPr>
                <a:spLocks/>
              </p:cNvSpPr>
              <p:nvPr/>
            </p:nvSpPr>
            <p:spPr bwMode="auto">
              <a:xfrm>
                <a:off x="642070" y="2033222"/>
                <a:ext cx="431374" cy="430381"/>
              </a:xfrm>
              <a:custGeom>
                <a:avLst/>
                <a:gdLst>
                  <a:gd name="T0" fmla="*/ 91 w 183"/>
                  <a:gd name="T1" fmla="*/ 0 h 182"/>
                  <a:gd name="T2" fmla="*/ 183 w 183"/>
                  <a:gd name="T3" fmla="*/ 91 h 182"/>
                  <a:gd name="T4" fmla="*/ 91 w 183"/>
                  <a:gd name="T5" fmla="*/ 182 h 182"/>
                  <a:gd name="T6" fmla="*/ 0 w 183"/>
                  <a:gd name="T7" fmla="*/ 90 h 182"/>
                  <a:gd name="T8" fmla="*/ 91 w 183"/>
                  <a:gd name="T9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182">
                    <a:moveTo>
                      <a:pt x="91" y="0"/>
                    </a:moveTo>
                    <a:cubicBezTo>
                      <a:pt x="142" y="0"/>
                      <a:pt x="183" y="40"/>
                      <a:pt x="183" y="91"/>
                    </a:cubicBezTo>
                    <a:cubicBezTo>
                      <a:pt x="183" y="141"/>
                      <a:pt x="142" y="182"/>
                      <a:pt x="91" y="182"/>
                    </a:cubicBezTo>
                    <a:cubicBezTo>
                      <a:pt x="41" y="182"/>
                      <a:pt x="0" y="141"/>
                      <a:pt x="0" y="90"/>
                    </a:cubicBezTo>
                    <a:cubicBezTo>
                      <a:pt x="0" y="40"/>
                      <a:pt x="41" y="0"/>
                      <a:pt x="9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69" name="Grouper 68"/>
          <p:cNvGrpSpPr/>
          <p:nvPr/>
        </p:nvGrpSpPr>
        <p:grpSpPr>
          <a:xfrm>
            <a:off x="7239971" y="3359727"/>
            <a:ext cx="787164" cy="831129"/>
            <a:chOff x="7091781" y="1968402"/>
            <a:chExt cx="1002855" cy="1058867"/>
          </a:xfrm>
        </p:grpSpPr>
        <p:sp>
          <p:nvSpPr>
            <p:cNvPr id="39" name="Ellipse 38"/>
            <p:cNvSpPr/>
            <p:nvPr/>
          </p:nvSpPr>
          <p:spPr>
            <a:xfrm>
              <a:off x="7091781" y="1968402"/>
              <a:ext cx="276412" cy="276412"/>
            </a:xfrm>
            <a:prstGeom prst="ellipse">
              <a:avLst/>
            </a:prstGeom>
            <a:noFill/>
            <a:ln w="4445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Ellipse 39"/>
            <p:cNvSpPr/>
            <p:nvPr/>
          </p:nvSpPr>
          <p:spPr>
            <a:xfrm>
              <a:off x="7421387" y="2317695"/>
              <a:ext cx="336337" cy="345272"/>
            </a:xfrm>
            <a:prstGeom prst="ellipse">
              <a:avLst/>
            </a:prstGeom>
            <a:noFill/>
            <a:ln w="4445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Ellipse 40"/>
            <p:cNvSpPr/>
            <p:nvPr/>
          </p:nvSpPr>
          <p:spPr>
            <a:xfrm>
              <a:off x="7943731" y="2300322"/>
              <a:ext cx="150905" cy="140448"/>
            </a:xfrm>
            <a:prstGeom prst="ellipse">
              <a:avLst/>
            </a:prstGeom>
            <a:noFill/>
            <a:ln w="4445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&lt;&lt;&lt;&lt;&lt;&lt;</a:t>
              </a:r>
              <a:endParaRPr lang="fr-FR" dirty="0"/>
            </a:p>
          </p:txBody>
        </p:sp>
        <p:sp>
          <p:nvSpPr>
            <p:cNvPr id="42" name="Ellipse 41"/>
            <p:cNvSpPr/>
            <p:nvPr/>
          </p:nvSpPr>
          <p:spPr>
            <a:xfrm>
              <a:off x="7258948" y="2810635"/>
              <a:ext cx="216634" cy="216634"/>
            </a:xfrm>
            <a:prstGeom prst="ellipse">
              <a:avLst/>
            </a:prstGeom>
            <a:noFill/>
            <a:ln w="4445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4" name="Connecteur droit 43"/>
            <p:cNvCxnSpPr>
              <a:endCxn id="40" idx="1"/>
            </p:cNvCxnSpPr>
            <p:nvPr/>
          </p:nvCxnSpPr>
          <p:spPr>
            <a:xfrm>
              <a:off x="7334397" y="2224881"/>
              <a:ext cx="136245" cy="143378"/>
            </a:xfrm>
            <a:prstGeom prst="line">
              <a:avLst/>
            </a:prstGeom>
            <a:ln w="44450" cmpd="sng">
              <a:solidFill>
                <a:srgbClr val="404A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 flipH="1">
              <a:off x="7429500" y="2650503"/>
              <a:ext cx="85592" cy="153022"/>
            </a:xfrm>
            <a:prstGeom prst="line">
              <a:avLst/>
            </a:prstGeom>
            <a:ln w="44450" cmpd="sng">
              <a:solidFill>
                <a:srgbClr val="404A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eur droit 67"/>
            <p:cNvCxnSpPr/>
            <p:nvPr/>
          </p:nvCxnSpPr>
          <p:spPr>
            <a:xfrm flipV="1">
              <a:off x="7757721" y="2400300"/>
              <a:ext cx="186126" cy="48756"/>
            </a:xfrm>
            <a:prstGeom prst="line">
              <a:avLst/>
            </a:prstGeom>
            <a:ln w="44450" cmpd="sng">
              <a:solidFill>
                <a:srgbClr val="404A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27"/>
          <p:cNvSpPr txBox="1"/>
          <p:nvPr/>
        </p:nvSpPr>
        <p:spPr>
          <a:xfrm>
            <a:off x="732062" y="4234025"/>
            <a:ext cx="1592103" cy="582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>
                <a:solidFill>
                  <a:srgbClr val="000000"/>
                </a:solidFill>
                <a:latin typeface="Verdana"/>
                <a:cs typeface="Verdana"/>
              </a:rPr>
              <a:t>Embedded </a:t>
            </a:r>
            <a:r>
              <a:rPr lang="en-US" sz="1400" smtClean="0">
                <a:solidFill>
                  <a:srgbClr val="000000"/>
                </a:solidFill>
                <a:latin typeface="Verdana"/>
                <a:cs typeface="Verdana"/>
              </a:rPr>
              <a:t>R&amp;D</a:t>
            </a:r>
          </a:p>
          <a:p>
            <a:pPr algn="ctr">
              <a:lnSpc>
                <a:spcPct val="12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Verdana"/>
                <a:cs typeface="Verdana"/>
              </a:rPr>
              <a:t>collaboration</a:t>
            </a:r>
            <a:endParaRPr lang="en-US" sz="1400" dirty="0">
              <a:solidFill>
                <a:srgbClr val="000000"/>
              </a:solidFill>
              <a:latin typeface="Verdana"/>
              <a:cs typeface="Verdana"/>
            </a:endParaRPr>
          </a:p>
        </p:txBody>
      </p:sp>
      <p:sp>
        <p:nvSpPr>
          <p:cNvPr id="50" name="TextBox 38"/>
          <p:cNvSpPr txBox="1"/>
          <p:nvPr/>
        </p:nvSpPr>
        <p:spPr>
          <a:xfrm>
            <a:off x="334250" y="4829268"/>
            <a:ext cx="24939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 engage in academic and industrial collaborations requiring large-scale distributed data processing (Big &amp; Fast Data) </a:t>
            </a:r>
            <a:r>
              <a:rPr lang="en-US" sz="1200" dirty="0" smtClean="0"/>
              <a:t>and/or </a:t>
            </a:r>
            <a:r>
              <a:rPr lang="en-US" sz="1200" dirty="0"/>
              <a:t>advanced analytics (machine </a:t>
            </a:r>
            <a:r>
              <a:rPr lang="en-US" sz="1200" dirty="0" smtClean="0"/>
              <a:t>learning) </a:t>
            </a:r>
            <a:r>
              <a:rPr lang="en-US" sz="1200" dirty="0"/>
              <a:t>combined with an in-depth knowledge in select domains</a:t>
            </a:r>
            <a:endParaRPr lang="fr-CH" sz="12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676162" y="6535740"/>
            <a:ext cx="1467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hlinkClick r:id="rId2"/>
              </a:rPr>
              <a:t>www.datascience.ch</a:t>
            </a:r>
            <a:endParaRPr lang="en-US" sz="1200" dirty="0" smtClean="0"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23068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1037494" y="834468"/>
            <a:ext cx="7147640" cy="2100610"/>
            <a:chOff x="1063870" y="781716"/>
            <a:chExt cx="7147640" cy="2100610"/>
          </a:xfrm>
        </p:grpSpPr>
        <p:sp>
          <p:nvSpPr>
            <p:cNvPr id="6" name="Pentagon 5"/>
            <p:cNvSpPr/>
            <p:nvPr/>
          </p:nvSpPr>
          <p:spPr>
            <a:xfrm rot="16200000">
              <a:off x="288171" y="1557415"/>
              <a:ext cx="2100610" cy="549211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   Domain expertise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13080" y="1042452"/>
              <a:ext cx="6598430" cy="1797606"/>
            </a:xfrm>
            <a:prstGeom prst="rect">
              <a:avLst/>
            </a:prstGeom>
            <a:solidFill>
              <a:srgbClr val="8EC63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SDSC fit?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1874251" y="2166954"/>
            <a:ext cx="6197087" cy="1374617"/>
            <a:chOff x="1909419" y="2122994"/>
            <a:chExt cx="6197087" cy="1374617"/>
          </a:xfrm>
        </p:grpSpPr>
        <p:sp>
          <p:nvSpPr>
            <p:cNvPr id="115" name="Freeform 114"/>
            <p:cNvSpPr/>
            <p:nvPr/>
          </p:nvSpPr>
          <p:spPr>
            <a:xfrm>
              <a:off x="1909419" y="2122994"/>
              <a:ext cx="1364234" cy="1312703"/>
            </a:xfrm>
            <a:custGeom>
              <a:avLst/>
              <a:gdLst>
                <a:gd name="connsiteX0" fmla="*/ 767863 w 1366236"/>
                <a:gd name="connsiteY0" fmla="*/ 1390218 h 1422163"/>
                <a:gd name="connsiteX1" fmla="*/ 389793 w 1366236"/>
                <a:gd name="connsiteY1" fmla="*/ 1407802 h 1422163"/>
                <a:gd name="connsiteX2" fmla="*/ 407378 w 1366236"/>
                <a:gd name="connsiteY2" fmla="*/ 1144033 h 1422163"/>
                <a:gd name="connsiteX3" fmla="*/ 468924 w 1366236"/>
                <a:gd name="connsiteY3" fmla="*/ 862679 h 1422163"/>
                <a:gd name="connsiteX4" fmla="*/ 29309 w 1366236"/>
                <a:gd name="connsiteY4" fmla="*/ 396687 h 1422163"/>
                <a:gd name="connsiteX5" fmla="*/ 126024 w 1366236"/>
                <a:gd name="connsiteY5" fmla="*/ 106541 h 1422163"/>
                <a:gd name="connsiteX6" fmla="*/ 811824 w 1366236"/>
                <a:gd name="connsiteY6" fmla="*/ 1033 h 1422163"/>
                <a:gd name="connsiteX7" fmla="*/ 1269024 w 1366236"/>
                <a:gd name="connsiteY7" fmla="*/ 159295 h 1422163"/>
                <a:gd name="connsiteX8" fmla="*/ 1365739 w 1366236"/>
                <a:gd name="connsiteY8" fmla="*/ 308764 h 1422163"/>
                <a:gd name="connsiteX9" fmla="*/ 1251439 w 1366236"/>
                <a:gd name="connsiteY9" fmla="*/ 502195 h 1422163"/>
                <a:gd name="connsiteX10" fmla="*/ 1058009 w 1366236"/>
                <a:gd name="connsiteY10" fmla="*/ 704418 h 1422163"/>
                <a:gd name="connsiteX11" fmla="*/ 978878 w 1366236"/>
                <a:gd name="connsiteY11" fmla="*/ 889056 h 1422163"/>
                <a:gd name="connsiteX12" fmla="*/ 1066801 w 1366236"/>
                <a:gd name="connsiteY12" fmla="*/ 1073695 h 1422163"/>
                <a:gd name="connsiteX13" fmla="*/ 1269024 w 1366236"/>
                <a:gd name="connsiteY13" fmla="*/ 1302295 h 1422163"/>
                <a:gd name="connsiteX14" fmla="*/ 715109 w 1366236"/>
                <a:gd name="connsiteY14" fmla="*/ 1416595 h 1422163"/>
                <a:gd name="connsiteX15" fmla="*/ 767863 w 1366236"/>
                <a:gd name="connsiteY15" fmla="*/ 1390218 h 142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66236" h="1422163">
                  <a:moveTo>
                    <a:pt x="767863" y="1390218"/>
                  </a:moveTo>
                  <a:cubicBezTo>
                    <a:pt x="713644" y="1388752"/>
                    <a:pt x="449874" y="1448833"/>
                    <a:pt x="389793" y="1407802"/>
                  </a:cubicBezTo>
                  <a:cubicBezTo>
                    <a:pt x="329712" y="1366771"/>
                    <a:pt x="394190" y="1234887"/>
                    <a:pt x="407378" y="1144033"/>
                  </a:cubicBezTo>
                  <a:cubicBezTo>
                    <a:pt x="420566" y="1053179"/>
                    <a:pt x="531935" y="987237"/>
                    <a:pt x="468924" y="862679"/>
                  </a:cubicBezTo>
                  <a:cubicBezTo>
                    <a:pt x="405913" y="738121"/>
                    <a:pt x="86459" y="522710"/>
                    <a:pt x="29309" y="396687"/>
                  </a:cubicBezTo>
                  <a:cubicBezTo>
                    <a:pt x="-27841" y="270664"/>
                    <a:pt x="-4395" y="172483"/>
                    <a:pt x="126024" y="106541"/>
                  </a:cubicBezTo>
                  <a:cubicBezTo>
                    <a:pt x="256443" y="40599"/>
                    <a:pt x="621324" y="-7759"/>
                    <a:pt x="811824" y="1033"/>
                  </a:cubicBezTo>
                  <a:cubicBezTo>
                    <a:pt x="1002324" y="9825"/>
                    <a:pt x="1176705" y="108007"/>
                    <a:pt x="1269024" y="159295"/>
                  </a:cubicBezTo>
                  <a:cubicBezTo>
                    <a:pt x="1361343" y="210583"/>
                    <a:pt x="1368670" y="251614"/>
                    <a:pt x="1365739" y="308764"/>
                  </a:cubicBezTo>
                  <a:cubicBezTo>
                    <a:pt x="1362808" y="365914"/>
                    <a:pt x="1302727" y="436253"/>
                    <a:pt x="1251439" y="502195"/>
                  </a:cubicBezTo>
                  <a:cubicBezTo>
                    <a:pt x="1200151" y="568137"/>
                    <a:pt x="1103436" y="639941"/>
                    <a:pt x="1058009" y="704418"/>
                  </a:cubicBezTo>
                  <a:cubicBezTo>
                    <a:pt x="1012582" y="768895"/>
                    <a:pt x="977413" y="827510"/>
                    <a:pt x="978878" y="889056"/>
                  </a:cubicBezTo>
                  <a:cubicBezTo>
                    <a:pt x="980343" y="950602"/>
                    <a:pt x="1018443" y="1004822"/>
                    <a:pt x="1066801" y="1073695"/>
                  </a:cubicBezTo>
                  <a:cubicBezTo>
                    <a:pt x="1115159" y="1142568"/>
                    <a:pt x="1327639" y="1245145"/>
                    <a:pt x="1269024" y="1302295"/>
                  </a:cubicBezTo>
                  <a:cubicBezTo>
                    <a:pt x="1210409" y="1359445"/>
                    <a:pt x="801567" y="1403407"/>
                    <a:pt x="715109" y="1416595"/>
                  </a:cubicBezTo>
                  <a:cubicBezTo>
                    <a:pt x="628651" y="1429783"/>
                    <a:pt x="822082" y="1391684"/>
                    <a:pt x="767863" y="1390218"/>
                  </a:cubicBezTo>
                  <a:close/>
                </a:path>
              </a:pathLst>
            </a:custGeom>
            <a:solidFill>
              <a:srgbClr val="5563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117"/>
            <p:cNvSpPr/>
            <p:nvPr/>
          </p:nvSpPr>
          <p:spPr>
            <a:xfrm>
              <a:off x="3519404" y="2174471"/>
              <a:ext cx="1361059" cy="1312703"/>
            </a:xfrm>
            <a:custGeom>
              <a:avLst/>
              <a:gdLst>
                <a:gd name="connsiteX0" fmla="*/ 767863 w 1366236"/>
                <a:gd name="connsiteY0" fmla="*/ 1390218 h 1422163"/>
                <a:gd name="connsiteX1" fmla="*/ 389793 w 1366236"/>
                <a:gd name="connsiteY1" fmla="*/ 1407802 h 1422163"/>
                <a:gd name="connsiteX2" fmla="*/ 407378 w 1366236"/>
                <a:gd name="connsiteY2" fmla="*/ 1144033 h 1422163"/>
                <a:gd name="connsiteX3" fmla="*/ 468924 w 1366236"/>
                <a:gd name="connsiteY3" fmla="*/ 862679 h 1422163"/>
                <a:gd name="connsiteX4" fmla="*/ 29309 w 1366236"/>
                <a:gd name="connsiteY4" fmla="*/ 396687 h 1422163"/>
                <a:gd name="connsiteX5" fmla="*/ 126024 w 1366236"/>
                <a:gd name="connsiteY5" fmla="*/ 106541 h 1422163"/>
                <a:gd name="connsiteX6" fmla="*/ 811824 w 1366236"/>
                <a:gd name="connsiteY6" fmla="*/ 1033 h 1422163"/>
                <a:gd name="connsiteX7" fmla="*/ 1269024 w 1366236"/>
                <a:gd name="connsiteY7" fmla="*/ 159295 h 1422163"/>
                <a:gd name="connsiteX8" fmla="*/ 1365739 w 1366236"/>
                <a:gd name="connsiteY8" fmla="*/ 308764 h 1422163"/>
                <a:gd name="connsiteX9" fmla="*/ 1251439 w 1366236"/>
                <a:gd name="connsiteY9" fmla="*/ 502195 h 1422163"/>
                <a:gd name="connsiteX10" fmla="*/ 1058009 w 1366236"/>
                <a:gd name="connsiteY10" fmla="*/ 704418 h 1422163"/>
                <a:gd name="connsiteX11" fmla="*/ 978878 w 1366236"/>
                <a:gd name="connsiteY11" fmla="*/ 889056 h 1422163"/>
                <a:gd name="connsiteX12" fmla="*/ 1066801 w 1366236"/>
                <a:gd name="connsiteY12" fmla="*/ 1073695 h 1422163"/>
                <a:gd name="connsiteX13" fmla="*/ 1269024 w 1366236"/>
                <a:gd name="connsiteY13" fmla="*/ 1302295 h 1422163"/>
                <a:gd name="connsiteX14" fmla="*/ 715109 w 1366236"/>
                <a:gd name="connsiteY14" fmla="*/ 1416595 h 1422163"/>
                <a:gd name="connsiteX15" fmla="*/ 767863 w 1366236"/>
                <a:gd name="connsiteY15" fmla="*/ 1390218 h 142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66236" h="1422163">
                  <a:moveTo>
                    <a:pt x="767863" y="1390218"/>
                  </a:moveTo>
                  <a:cubicBezTo>
                    <a:pt x="713644" y="1388752"/>
                    <a:pt x="449874" y="1448833"/>
                    <a:pt x="389793" y="1407802"/>
                  </a:cubicBezTo>
                  <a:cubicBezTo>
                    <a:pt x="329712" y="1366771"/>
                    <a:pt x="394190" y="1234887"/>
                    <a:pt x="407378" y="1144033"/>
                  </a:cubicBezTo>
                  <a:cubicBezTo>
                    <a:pt x="420566" y="1053179"/>
                    <a:pt x="531935" y="987237"/>
                    <a:pt x="468924" y="862679"/>
                  </a:cubicBezTo>
                  <a:cubicBezTo>
                    <a:pt x="405913" y="738121"/>
                    <a:pt x="86459" y="522710"/>
                    <a:pt x="29309" y="396687"/>
                  </a:cubicBezTo>
                  <a:cubicBezTo>
                    <a:pt x="-27841" y="270664"/>
                    <a:pt x="-4395" y="172483"/>
                    <a:pt x="126024" y="106541"/>
                  </a:cubicBezTo>
                  <a:cubicBezTo>
                    <a:pt x="256443" y="40599"/>
                    <a:pt x="621324" y="-7759"/>
                    <a:pt x="811824" y="1033"/>
                  </a:cubicBezTo>
                  <a:cubicBezTo>
                    <a:pt x="1002324" y="9825"/>
                    <a:pt x="1176705" y="108007"/>
                    <a:pt x="1269024" y="159295"/>
                  </a:cubicBezTo>
                  <a:cubicBezTo>
                    <a:pt x="1361343" y="210583"/>
                    <a:pt x="1368670" y="251614"/>
                    <a:pt x="1365739" y="308764"/>
                  </a:cubicBezTo>
                  <a:cubicBezTo>
                    <a:pt x="1362808" y="365914"/>
                    <a:pt x="1302727" y="436253"/>
                    <a:pt x="1251439" y="502195"/>
                  </a:cubicBezTo>
                  <a:cubicBezTo>
                    <a:pt x="1200151" y="568137"/>
                    <a:pt x="1103436" y="639941"/>
                    <a:pt x="1058009" y="704418"/>
                  </a:cubicBezTo>
                  <a:cubicBezTo>
                    <a:pt x="1012582" y="768895"/>
                    <a:pt x="977413" y="827510"/>
                    <a:pt x="978878" y="889056"/>
                  </a:cubicBezTo>
                  <a:cubicBezTo>
                    <a:pt x="980343" y="950602"/>
                    <a:pt x="1018443" y="1004822"/>
                    <a:pt x="1066801" y="1073695"/>
                  </a:cubicBezTo>
                  <a:cubicBezTo>
                    <a:pt x="1115159" y="1142568"/>
                    <a:pt x="1327639" y="1245145"/>
                    <a:pt x="1269024" y="1302295"/>
                  </a:cubicBezTo>
                  <a:cubicBezTo>
                    <a:pt x="1210409" y="1359445"/>
                    <a:pt x="801567" y="1403407"/>
                    <a:pt x="715109" y="1416595"/>
                  </a:cubicBezTo>
                  <a:cubicBezTo>
                    <a:pt x="628651" y="1429783"/>
                    <a:pt x="822082" y="1391684"/>
                    <a:pt x="767863" y="1390218"/>
                  </a:cubicBezTo>
                  <a:close/>
                </a:path>
              </a:pathLst>
            </a:custGeom>
            <a:solidFill>
              <a:srgbClr val="5563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 119"/>
            <p:cNvSpPr/>
            <p:nvPr/>
          </p:nvSpPr>
          <p:spPr>
            <a:xfrm>
              <a:off x="5124556" y="2184908"/>
              <a:ext cx="1357744" cy="1312703"/>
            </a:xfrm>
            <a:custGeom>
              <a:avLst/>
              <a:gdLst>
                <a:gd name="connsiteX0" fmla="*/ 767863 w 1366236"/>
                <a:gd name="connsiteY0" fmla="*/ 1390218 h 1422163"/>
                <a:gd name="connsiteX1" fmla="*/ 389793 w 1366236"/>
                <a:gd name="connsiteY1" fmla="*/ 1407802 h 1422163"/>
                <a:gd name="connsiteX2" fmla="*/ 407378 w 1366236"/>
                <a:gd name="connsiteY2" fmla="*/ 1144033 h 1422163"/>
                <a:gd name="connsiteX3" fmla="*/ 468924 w 1366236"/>
                <a:gd name="connsiteY3" fmla="*/ 862679 h 1422163"/>
                <a:gd name="connsiteX4" fmla="*/ 29309 w 1366236"/>
                <a:gd name="connsiteY4" fmla="*/ 396687 h 1422163"/>
                <a:gd name="connsiteX5" fmla="*/ 126024 w 1366236"/>
                <a:gd name="connsiteY5" fmla="*/ 106541 h 1422163"/>
                <a:gd name="connsiteX6" fmla="*/ 811824 w 1366236"/>
                <a:gd name="connsiteY6" fmla="*/ 1033 h 1422163"/>
                <a:gd name="connsiteX7" fmla="*/ 1269024 w 1366236"/>
                <a:gd name="connsiteY7" fmla="*/ 159295 h 1422163"/>
                <a:gd name="connsiteX8" fmla="*/ 1365739 w 1366236"/>
                <a:gd name="connsiteY8" fmla="*/ 308764 h 1422163"/>
                <a:gd name="connsiteX9" fmla="*/ 1251439 w 1366236"/>
                <a:gd name="connsiteY9" fmla="*/ 502195 h 1422163"/>
                <a:gd name="connsiteX10" fmla="*/ 1058009 w 1366236"/>
                <a:gd name="connsiteY10" fmla="*/ 704418 h 1422163"/>
                <a:gd name="connsiteX11" fmla="*/ 978878 w 1366236"/>
                <a:gd name="connsiteY11" fmla="*/ 889056 h 1422163"/>
                <a:gd name="connsiteX12" fmla="*/ 1066801 w 1366236"/>
                <a:gd name="connsiteY12" fmla="*/ 1073695 h 1422163"/>
                <a:gd name="connsiteX13" fmla="*/ 1269024 w 1366236"/>
                <a:gd name="connsiteY13" fmla="*/ 1302295 h 1422163"/>
                <a:gd name="connsiteX14" fmla="*/ 715109 w 1366236"/>
                <a:gd name="connsiteY14" fmla="*/ 1416595 h 1422163"/>
                <a:gd name="connsiteX15" fmla="*/ 767863 w 1366236"/>
                <a:gd name="connsiteY15" fmla="*/ 1390218 h 142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66236" h="1422163">
                  <a:moveTo>
                    <a:pt x="767863" y="1390218"/>
                  </a:moveTo>
                  <a:cubicBezTo>
                    <a:pt x="713644" y="1388752"/>
                    <a:pt x="449874" y="1448833"/>
                    <a:pt x="389793" y="1407802"/>
                  </a:cubicBezTo>
                  <a:cubicBezTo>
                    <a:pt x="329712" y="1366771"/>
                    <a:pt x="394190" y="1234887"/>
                    <a:pt x="407378" y="1144033"/>
                  </a:cubicBezTo>
                  <a:cubicBezTo>
                    <a:pt x="420566" y="1053179"/>
                    <a:pt x="531935" y="987237"/>
                    <a:pt x="468924" y="862679"/>
                  </a:cubicBezTo>
                  <a:cubicBezTo>
                    <a:pt x="405913" y="738121"/>
                    <a:pt x="86459" y="522710"/>
                    <a:pt x="29309" y="396687"/>
                  </a:cubicBezTo>
                  <a:cubicBezTo>
                    <a:pt x="-27841" y="270664"/>
                    <a:pt x="-4395" y="172483"/>
                    <a:pt x="126024" y="106541"/>
                  </a:cubicBezTo>
                  <a:cubicBezTo>
                    <a:pt x="256443" y="40599"/>
                    <a:pt x="621324" y="-7759"/>
                    <a:pt x="811824" y="1033"/>
                  </a:cubicBezTo>
                  <a:cubicBezTo>
                    <a:pt x="1002324" y="9825"/>
                    <a:pt x="1176705" y="108007"/>
                    <a:pt x="1269024" y="159295"/>
                  </a:cubicBezTo>
                  <a:cubicBezTo>
                    <a:pt x="1361343" y="210583"/>
                    <a:pt x="1368670" y="251614"/>
                    <a:pt x="1365739" y="308764"/>
                  </a:cubicBezTo>
                  <a:cubicBezTo>
                    <a:pt x="1362808" y="365914"/>
                    <a:pt x="1302727" y="436253"/>
                    <a:pt x="1251439" y="502195"/>
                  </a:cubicBezTo>
                  <a:cubicBezTo>
                    <a:pt x="1200151" y="568137"/>
                    <a:pt x="1103436" y="639941"/>
                    <a:pt x="1058009" y="704418"/>
                  </a:cubicBezTo>
                  <a:cubicBezTo>
                    <a:pt x="1012582" y="768895"/>
                    <a:pt x="977413" y="827510"/>
                    <a:pt x="978878" y="889056"/>
                  </a:cubicBezTo>
                  <a:cubicBezTo>
                    <a:pt x="980343" y="950602"/>
                    <a:pt x="1018443" y="1004822"/>
                    <a:pt x="1066801" y="1073695"/>
                  </a:cubicBezTo>
                  <a:cubicBezTo>
                    <a:pt x="1115159" y="1142568"/>
                    <a:pt x="1327639" y="1245145"/>
                    <a:pt x="1269024" y="1302295"/>
                  </a:cubicBezTo>
                  <a:cubicBezTo>
                    <a:pt x="1210409" y="1359445"/>
                    <a:pt x="801567" y="1403407"/>
                    <a:pt x="715109" y="1416595"/>
                  </a:cubicBezTo>
                  <a:cubicBezTo>
                    <a:pt x="628651" y="1429783"/>
                    <a:pt x="822082" y="1391684"/>
                    <a:pt x="767863" y="1390218"/>
                  </a:cubicBezTo>
                  <a:close/>
                </a:path>
              </a:pathLst>
            </a:custGeom>
            <a:solidFill>
              <a:srgbClr val="5563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121"/>
            <p:cNvSpPr/>
            <p:nvPr/>
          </p:nvSpPr>
          <p:spPr>
            <a:xfrm>
              <a:off x="6736610" y="2174471"/>
              <a:ext cx="1369896" cy="1312703"/>
            </a:xfrm>
            <a:custGeom>
              <a:avLst/>
              <a:gdLst>
                <a:gd name="connsiteX0" fmla="*/ 767863 w 1366236"/>
                <a:gd name="connsiteY0" fmla="*/ 1390218 h 1422163"/>
                <a:gd name="connsiteX1" fmla="*/ 389793 w 1366236"/>
                <a:gd name="connsiteY1" fmla="*/ 1407802 h 1422163"/>
                <a:gd name="connsiteX2" fmla="*/ 407378 w 1366236"/>
                <a:gd name="connsiteY2" fmla="*/ 1144033 h 1422163"/>
                <a:gd name="connsiteX3" fmla="*/ 468924 w 1366236"/>
                <a:gd name="connsiteY3" fmla="*/ 862679 h 1422163"/>
                <a:gd name="connsiteX4" fmla="*/ 29309 w 1366236"/>
                <a:gd name="connsiteY4" fmla="*/ 396687 h 1422163"/>
                <a:gd name="connsiteX5" fmla="*/ 126024 w 1366236"/>
                <a:gd name="connsiteY5" fmla="*/ 106541 h 1422163"/>
                <a:gd name="connsiteX6" fmla="*/ 811824 w 1366236"/>
                <a:gd name="connsiteY6" fmla="*/ 1033 h 1422163"/>
                <a:gd name="connsiteX7" fmla="*/ 1269024 w 1366236"/>
                <a:gd name="connsiteY7" fmla="*/ 159295 h 1422163"/>
                <a:gd name="connsiteX8" fmla="*/ 1365739 w 1366236"/>
                <a:gd name="connsiteY8" fmla="*/ 308764 h 1422163"/>
                <a:gd name="connsiteX9" fmla="*/ 1251439 w 1366236"/>
                <a:gd name="connsiteY9" fmla="*/ 502195 h 1422163"/>
                <a:gd name="connsiteX10" fmla="*/ 1058009 w 1366236"/>
                <a:gd name="connsiteY10" fmla="*/ 704418 h 1422163"/>
                <a:gd name="connsiteX11" fmla="*/ 978878 w 1366236"/>
                <a:gd name="connsiteY11" fmla="*/ 889056 h 1422163"/>
                <a:gd name="connsiteX12" fmla="*/ 1066801 w 1366236"/>
                <a:gd name="connsiteY12" fmla="*/ 1073695 h 1422163"/>
                <a:gd name="connsiteX13" fmla="*/ 1269024 w 1366236"/>
                <a:gd name="connsiteY13" fmla="*/ 1302295 h 1422163"/>
                <a:gd name="connsiteX14" fmla="*/ 715109 w 1366236"/>
                <a:gd name="connsiteY14" fmla="*/ 1416595 h 1422163"/>
                <a:gd name="connsiteX15" fmla="*/ 767863 w 1366236"/>
                <a:gd name="connsiteY15" fmla="*/ 1390218 h 142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66236" h="1422163">
                  <a:moveTo>
                    <a:pt x="767863" y="1390218"/>
                  </a:moveTo>
                  <a:cubicBezTo>
                    <a:pt x="713644" y="1388752"/>
                    <a:pt x="449874" y="1448833"/>
                    <a:pt x="389793" y="1407802"/>
                  </a:cubicBezTo>
                  <a:cubicBezTo>
                    <a:pt x="329712" y="1366771"/>
                    <a:pt x="394190" y="1234887"/>
                    <a:pt x="407378" y="1144033"/>
                  </a:cubicBezTo>
                  <a:cubicBezTo>
                    <a:pt x="420566" y="1053179"/>
                    <a:pt x="531935" y="987237"/>
                    <a:pt x="468924" y="862679"/>
                  </a:cubicBezTo>
                  <a:cubicBezTo>
                    <a:pt x="405913" y="738121"/>
                    <a:pt x="86459" y="522710"/>
                    <a:pt x="29309" y="396687"/>
                  </a:cubicBezTo>
                  <a:cubicBezTo>
                    <a:pt x="-27841" y="270664"/>
                    <a:pt x="-4395" y="172483"/>
                    <a:pt x="126024" y="106541"/>
                  </a:cubicBezTo>
                  <a:cubicBezTo>
                    <a:pt x="256443" y="40599"/>
                    <a:pt x="621324" y="-7759"/>
                    <a:pt x="811824" y="1033"/>
                  </a:cubicBezTo>
                  <a:cubicBezTo>
                    <a:pt x="1002324" y="9825"/>
                    <a:pt x="1176705" y="108007"/>
                    <a:pt x="1269024" y="159295"/>
                  </a:cubicBezTo>
                  <a:cubicBezTo>
                    <a:pt x="1361343" y="210583"/>
                    <a:pt x="1368670" y="251614"/>
                    <a:pt x="1365739" y="308764"/>
                  </a:cubicBezTo>
                  <a:cubicBezTo>
                    <a:pt x="1362808" y="365914"/>
                    <a:pt x="1302727" y="436253"/>
                    <a:pt x="1251439" y="502195"/>
                  </a:cubicBezTo>
                  <a:cubicBezTo>
                    <a:pt x="1200151" y="568137"/>
                    <a:pt x="1103436" y="639941"/>
                    <a:pt x="1058009" y="704418"/>
                  </a:cubicBezTo>
                  <a:cubicBezTo>
                    <a:pt x="1012582" y="768895"/>
                    <a:pt x="977413" y="827510"/>
                    <a:pt x="978878" y="889056"/>
                  </a:cubicBezTo>
                  <a:cubicBezTo>
                    <a:pt x="980343" y="950602"/>
                    <a:pt x="1018443" y="1004822"/>
                    <a:pt x="1066801" y="1073695"/>
                  </a:cubicBezTo>
                  <a:cubicBezTo>
                    <a:pt x="1115159" y="1142568"/>
                    <a:pt x="1327639" y="1245145"/>
                    <a:pt x="1269024" y="1302295"/>
                  </a:cubicBezTo>
                  <a:cubicBezTo>
                    <a:pt x="1210409" y="1359445"/>
                    <a:pt x="801567" y="1403407"/>
                    <a:pt x="715109" y="1416595"/>
                  </a:cubicBezTo>
                  <a:cubicBezTo>
                    <a:pt x="628651" y="1429783"/>
                    <a:pt x="822082" y="1391684"/>
                    <a:pt x="767863" y="1390218"/>
                  </a:cubicBezTo>
                  <a:close/>
                </a:path>
              </a:pathLst>
            </a:custGeom>
            <a:solidFill>
              <a:srgbClr val="5563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37494" y="2653559"/>
            <a:ext cx="7138847" cy="2032564"/>
            <a:chOff x="1063871" y="2603064"/>
            <a:chExt cx="7147639" cy="2032563"/>
          </a:xfrm>
        </p:grpSpPr>
        <p:sp>
          <p:nvSpPr>
            <p:cNvPr id="5" name="Pentagon 4"/>
            <p:cNvSpPr/>
            <p:nvPr/>
          </p:nvSpPr>
          <p:spPr>
            <a:xfrm rot="16200000">
              <a:off x="322195" y="3344740"/>
              <a:ext cx="2032563" cy="549211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Applied</a:t>
              </a:r>
            </a:p>
            <a:p>
              <a:pPr algn="ctr"/>
              <a:r>
                <a:rPr lang="en-US" sz="1400" dirty="0" smtClean="0"/>
                <a:t>Research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613080" y="2840058"/>
              <a:ext cx="6598430" cy="1763925"/>
            </a:xfrm>
            <a:prstGeom prst="rect">
              <a:avLst/>
            </a:prstGeom>
            <a:solidFill>
              <a:srgbClr val="5461A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32414" y="4384866"/>
            <a:ext cx="7143927" cy="1970393"/>
            <a:chOff x="1067582" y="4340906"/>
            <a:chExt cx="7143927" cy="1970393"/>
          </a:xfrm>
        </p:grpSpPr>
        <p:sp>
          <p:nvSpPr>
            <p:cNvPr id="4" name="Pentagon 3"/>
            <p:cNvSpPr/>
            <p:nvPr/>
          </p:nvSpPr>
          <p:spPr>
            <a:xfrm rot="16200000">
              <a:off x="357739" y="5050749"/>
              <a:ext cx="1968898" cy="549211"/>
            </a:xfrm>
            <a:prstGeom prst="homePlat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Basic Research in </a:t>
              </a:r>
            </a:p>
            <a:p>
              <a:pPr algn="ctr"/>
              <a:r>
                <a:rPr lang="en-US" sz="1400" dirty="0" smtClean="0"/>
                <a:t>Data science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610978" y="4609231"/>
              <a:ext cx="6600531" cy="1702068"/>
            </a:xfrm>
            <a:prstGeom prst="rect">
              <a:avLst/>
            </a:prstGeom>
            <a:solidFill>
              <a:schemeClr val="tx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917465" y="3517122"/>
            <a:ext cx="6028669" cy="1939919"/>
            <a:chOff x="1952633" y="3473162"/>
            <a:chExt cx="6028669" cy="1939919"/>
          </a:xfrm>
        </p:grpSpPr>
        <p:sp>
          <p:nvSpPr>
            <p:cNvPr id="87" name="Freeform 86"/>
            <p:cNvSpPr/>
            <p:nvPr/>
          </p:nvSpPr>
          <p:spPr>
            <a:xfrm rot="20905599">
              <a:off x="1952633" y="3643265"/>
              <a:ext cx="1381763" cy="1711467"/>
            </a:xfrm>
            <a:custGeom>
              <a:avLst/>
              <a:gdLst>
                <a:gd name="connsiteX0" fmla="*/ 104551 w 904875"/>
                <a:gd name="connsiteY0" fmla="*/ 1227694 h 1397703"/>
                <a:gd name="connsiteX1" fmla="*/ 245228 w 904875"/>
                <a:gd name="connsiteY1" fmla="*/ 796871 h 1397703"/>
                <a:gd name="connsiteX2" fmla="*/ 904651 w 904875"/>
                <a:gd name="connsiteY2" fmla="*/ 146240 h 1397703"/>
                <a:gd name="connsiteX3" fmla="*/ 315567 w 904875"/>
                <a:gd name="connsiteY3" fmla="*/ 102279 h 1397703"/>
                <a:gd name="connsiteX4" fmla="*/ 7836 w 904875"/>
                <a:gd name="connsiteY4" fmla="*/ 1315617 h 1397703"/>
                <a:gd name="connsiteX5" fmla="*/ 104551 w 904875"/>
                <a:gd name="connsiteY5" fmla="*/ 1227694 h 139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4875" h="1397703">
                  <a:moveTo>
                    <a:pt x="104551" y="1227694"/>
                  </a:moveTo>
                  <a:cubicBezTo>
                    <a:pt x="144116" y="1141236"/>
                    <a:pt x="111878" y="977113"/>
                    <a:pt x="245228" y="796871"/>
                  </a:cubicBezTo>
                  <a:cubicBezTo>
                    <a:pt x="378578" y="616629"/>
                    <a:pt x="892928" y="262005"/>
                    <a:pt x="904651" y="146240"/>
                  </a:cubicBezTo>
                  <a:cubicBezTo>
                    <a:pt x="916374" y="30475"/>
                    <a:pt x="465036" y="-92617"/>
                    <a:pt x="315567" y="102279"/>
                  </a:cubicBezTo>
                  <a:cubicBezTo>
                    <a:pt x="166098" y="297175"/>
                    <a:pt x="43005" y="1123652"/>
                    <a:pt x="7836" y="1315617"/>
                  </a:cubicBezTo>
                  <a:cubicBezTo>
                    <a:pt x="-27333" y="1507582"/>
                    <a:pt x="64986" y="1314152"/>
                    <a:pt x="104551" y="12276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 flipH="1">
              <a:off x="5085773" y="3734854"/>
              <a:ext cx="926392" cy="1668473"/>
            </a:xfrm>
            <a:custGeom>
              <a:avLst/>
              <a:gdLst>
                <a:gd name="connsiteX0" fmla="*/ 104551 w 904875"/>
                <a:gd name="connsiteY0" fmla="*/ 1227694 h 1397703"/>
                <a:gd name="connsiteX1" fmla="*/ 245228 w 904875"/>
                <a:gd name="connsiteY1" fmla="*/ 796871 h 1397703"/>
                <a:gd name="connsiteX2" fmla="*/ 904651 w 904875"/>
                <a:gd name="connsiteY2" fmla="*/ 146240 h 1397703"/>
                <a:gd name="connsiteX3" fmla="*/ 315567 w 904875"/>
                <a:gd name="connsiteY3" fmla="*/ 102279 h 1397703"/>
                <a:gd name="connsiteX4" fmla="*/ 7836 w 904875"/>
                <a:gd name="connsiteY4" fmla="*/ 1315617 h 1397703"/>
                <a:gd name="connsiteX5" fmla="*/ 104551 w 904875"/>
                <a:gd name="connsiteY5" fmla="*/ 1227694 h 139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4875" h="1397703">
                  <a:moveTo>
                    <a:pt x="104551" y="1227694"/>
                  </a:moveTo>
                  <a:cubicBezTo>
                    <a:pt x="144116" y="1141236"/>
                    <a:pt x="111878" y="977113"/>
                    <a:pt x="245228" y="796871"/>
                  </a:cubicBezTo>
                  <a:cubicBezTo>
                    <a:pt x="378578" y="616629"/>
                    <a:pt x="892928" y="262005"/>
                    <a:pt x="904651" y="146240"/>
                  </a:cubicBezTo>
                  <a:cubicBezTo>
                    <a:pt x="916374" y="30475"/>
                    <a:pt x="465036" y="-92617"/>
                    <a:pt x="315567" y="102279"/>
                  </a:cubicBezTo>
                  <a:cubicBezTo>
                    <a:pt x="166098" y="297175"/>
                    <a:pt x="43005" y="1123652"/>
                    <a:pt x="7836" y="1315617"/>
                  </a:cubicBezTo>
                  <a:cubicBezTo>
                    <a:pt x="-27333" y="1507582"/>
                    <a:pt x="64986" y="1314152"/>
                    <a:pt x="104551" y="12276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 109"/>
            <p:cNvSpPr/>
            <p:nvPr/>
          </p:nvSpPr>
          <p:spPr>
            <a:xfrm rot="20370431" flipH="1">
              <a:off x="6381567" y="3695479"/>
              <a:ext cx="703848" cy="1698565"/>
            </a:xfrm>
            <a:custGeom>
              <a:avLst/>
              <a:gdLst>
                <a:gd name="connsiteX0" fmla="*/ 381056 w 684242"/>
                <a:gd name="connsiteY0" fmla="*/ 1307528 h 1388803"/>
                <a:gd name="connsiteX1" fmla="*/ 363472 w 684242"/>
                <a:gd name="connsiteY1" fmla="*/ 903082 h 1388803"/>
                <a:gd name="connsiteX2" fmla="*/ 679995 w 684242"/>
                <a:gd name="connsiteY2" fmla="*/ 173320 h 1388803"/>
                <a:gd name="connsiteX3" fmla="*/ 99702 w 684242"/>
                <a:gd name="connsiteY3" fmla="*/ 23851 h 1388803"/>
                <a:gd name="connsiteX4" fmla="*/ 11779 w 684242"/>
                <a:gd name="connsiteY4" fmla="*/ 551389 h 1388803"/>
                <a:gd name="connsiteX5" fmla="*/ 231587 w 684242"/>
                <a:gd name="connsiteY5" fmla="*/ 1316320 h 1388803"/>
                <a:gd name="connsiteX6" fmla="*/ 381056 w 684242"/>
                <a:gd name="connsiteY6" fmla="*/ 1307528 h 138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4242" h="1388803">
                  <a:moveTo>
                    <a:pt x="381056" y="1307528"/>
                  </a:moveTo>
                  <a:cubicBezTo>
                    <a:pt x="403037" y="1238655"/>
                    <a:pt x="313649" y="1092116"/>
                    <a:pt x="363472" y="903082"/>
                  </a:cubicBezTo>
                  <a:cubicBezTo>
                    <a:pt x="413295" y="714048"/>
                    <a:pt x="723957" y="319858"/>
                    <a:pt x="679995" y="173320"/>
                  </a:cubicBezTo>
                  <a:cubicBezTo>
                    <a:pt x="636033" y="26781"/>
                    <a:pt x="211071" y="-39161"/>
                    <a:pt x="99702" y="23851"/>
                  </a:cubicBezTo>
                  <a:cubicBezTo>
                    <a:pt x="-11667" y="86863"/>
                    <a:pt x="-10202" y="335977"/>
                    <a:pt x="11779" y="551389"/>
                  </a:cubicBezTo>
                  <a:cubicBezTo>
                    <a:pt x="33760" y="766800"/>
                    <a:pt x="170041" y="1187366"/>
                    <a:pt x="231587" y="1316320"/>
                  </a:cubicBezTo>
                  <a:cubicBezTo>
                    <a:pt x="293133" y="1445274"/>
                    <a:pt x="359075" y="1376401"/>
                    <a:pt x="381056" y="13075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6701848" y="3602966"/>
              <a:ext cx="1279454" cy="1808491"/>
            </a:xfrm>
            <a:custGeom>
              <a:avLst/>
              <a:gdLst>
                <a:gd name="connsiteX0" fmla="*/ 669531 w 742765"/>
                <a:gd name="connsiteY0" fmla="*/ 1390771 h 1549380"/>
                <a:gd name="connsiteX1" fmla="*/ 739870 w 742765"/>
                <a:gd name="connsiteY1" fmla="*/ 872025 h 1549380"/>
                <a:gd name="connsiteX2" fmla="*/ 564024 w 742765"/>
                <a:gd name="connsiteY2" fmla="*/ 63132 h 1549380"/>
                <a:gd name="connsiteX3" fmla="*/ 1316 w 742765"/>
                <a:gd name="connsiteY3" fmla="*/ 115886 h 1549380"/>
                <a:gd name="connsiteX4" fmla="*/ 414554 w 742765"/>
                <a:gd name="connsiteY4" fmla="*/ 617048 h 1549380"/>
                <a:gd name="connsiteX5" fmla="*/ 616777 w 742765"/>
                <a:gd name="connsiteY5" fmla="*/ 1496279 h 1549380"/>
                <a:gd name="connsiteX6" fmla="*/ 669531 w 742765"/>
                <a:gd name="connsiteY6" fmla="*/ 1390771 h 154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2765" h="1549380">
                  <a:moveTo>
                    <a:pt x="669531" y="1390771"/>
                  </a:moveTo>
                  <a:cubicBezTo>
                    <a:pt x="690046" y="1286729"/>
                    <a:pt x="757454" y="1093298"/>
                    <a:pt x="739870" y="872025"/>
                  </a:cubicBezTo>
                  <a:cubicBezTo>
                    <a:pt x="722286" y="650752"/>
                    <a:pt x="687116" y="189155"/>
                    <a:pt x="564024" y="63132"/>
                  </a:cubicBezTo>
                  <a:cubicBezTo>
                    <a:pt x="440932" y="-62891"/>
                    <a:pt x="26228" y="23567"/>
                    <a:pt x="1316" y="115886"/>
                  </a:cubicBezTo>
                  <a:cubicBezTo>
                    <a:pt x="-23596" y="208205"/>
                    <a:pt x="311977" y="386982"/>
                    <a:pt x="414554" y="617048"/>
                  </a:cubicBezTo>
                  <a:cubicBezTo>
                    <a:pt x="517131" y="847113"/>
                    <a:pt x="566954" y="1368791"/>
                    <a:pt x="616777" y="1496279"/>
                  </a:cubicBezTo>
                  <a:cubicBezTo>
                    <a:pt x="666600" y="1623767"/>
                    <a:pt x="649016" y="1494813"/>
                    <a:pt x="669531" y="13907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 111"/>
            <p:cNvSpPr/>
            <p:nvPr/>
          </p:nvSpPr>
          <p:spPr>
            <a:xfrm rot="21354095">
              <a:off x="2855689" y="3473162"/>
              <a:ext cx="1604396" cy="1939919"/>
            </a:xfrm>
            <a:custGeom>
              <a:avLst/>
              <a:gdLst>
                <a:gd name="connsiteX0" fmla="*/ 138526 w 833298"/>
                <a:gd name="connsiteY0" fmla="*/ 1614879 h 1616489"/>
                <a:gd name="connsiteX1" fmla="*/ 217657 w 833298"/>
                <a:gd name="connsiteY1" fmla="*/ 955456 h 1616489"/>
                <a:gd name="connsiteX2" fmla="*/ 455049 w 833298"/>
                <a:gd name="connsiteY2" fmla="*/ 559802 h 1616489"/>
                <a:gd name="connsiteX3" fmla="*/ 833119 w 833298"/>
                <a:gd name="connsiteY3" fmla="*/ 392749 h 1616489"/>
                <a:gd name="connsiteX4" fmla="*/ 499011 w 833298"/>
                <a:gd name="connsiteY4" fmla="*/ 14679 h 1616489"/>
                <a:gd name="connsiteX5" fmla="*/ 94565 w 833298"/>
                <a:gd name="connsiteY5" fmla="*/ 102602 h 1616489"/>
                <a:gd name="connsiteX6" fmla="*/ 6642 w 833298"/>
                <a:gd name="connsiteY6" fmla="*/ 339995 h 1616489"/>
                <a:gd name="connsiteX7" fmla="*/ 217657 w 833298"/>
                <a:gd name="connsiteY7" fmla="*/ 498256 h 1616489"/>
                <a:gd name="connsiteX8" fmla="*/ 129734 w 833298"/>
                <a:gd name="connsiteY8" fmla="*/ 1122510 h 1616489"/>
                <a:gd name="connsiteX9" fmla="*/ 138526 w 833298"/>
                <a:gd name="connsiteY9" fmla="*/ 1614879 h 161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3298" h="1616489">
                  <a:moveTo>
                    <a:pt x="138526" y="1614879"/>
                  </a:moveTo>
                  <a:cubicBezTo>
                    <a:pt x="153180" y="1587037"/>
                    <a:pt x="164903" y="1131302"/>
                    <a:pt x="217657" y="955456"/>
                  </a:cubicBezTo>
                  <a:cubicBezTo>
                    <a:pt x="270411" y="779610"/>
                    <a:pt x="352472" y="653586"/>
                    <a:pt x="455049" y="559802"/>
                  </a:cubicBezTo>
                  <a:cubicBezTo>
                    <a:pt x="557626" y="466018"/>
                    <a:pt x="825792" y="483603"/>
                    <a:pt x="833119" y="392749"/>
                  </a:cubicBezTo>
                  <a:cubicBezTo>
                    <a:pt x="840446" y="301895"/>
                    <a:pt x="622103" y="63037"/>
                    <a:pt x="499011" y="14679"/>
                  </a:cubicBezTo>
                  <a:cubicBezTo>
                    <a:pt x="375919" y="-33679"/>
                    <a:pt x="176627" y="48383"/>
                    <a:pt x="94565" y="102602"/>
                  </a:cubicBezTo>
                  <a:cubicBezTo>
                    <a:pt x="12503" y="156821"/>
                    <a:pt x="-13873" y="274053"/>
                    <a:pt x="6642" y="339995"/>
                  </a:cubicBezTo>
                  <a:cubicBezTo>
                    <a:pt x="27157" y="405937"/>
                    <a:pt x="197142" y="367837"/>
                    <a:pt x="217657" y="498256"/>
                  </a:cubicBezTo>
                  <a:cubicBezTo>
                    <a:pt x="238172" y="628675"/>
                    <a:pt x="147319" y="942268"/>
                    <a:pt x="129734" y="1122510"/>
                  </a:cubicBezTo>
                  <a:cubicBezTo>
                    <a:pt x="112149" y="1302752"/>
                    <a:pt x="123872" y="1642721"/>
                    <a:pt x="138526" y="161487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Freeform 112"/>
            <p:cNvSpPr/>
            <p:nvPr/>
          </p:nvSpPr>
          <p:spPr>
            <a:xfrm flipH="1">
              <a:off x="4472805" y="3687105"/>
              <a:ext cx="844658" cy="1724770"/>
            </a:xfrm>
            <a:custGeom>
              <a:avLst/>
              <a:gdLst>
                <a:gd name="connsiteX0" fmla="*/ 138526 w 833298"/>
                <a:gd name="connsiteY0" fmla="*/ 1614879 h 1616489"/>
                <a:gd name="connsiteX1" fmla="*/ 217657 w 833298"/>
                <a:gd name="connsiteY1" fmla="*/ 955456 h 1616489"/>
                <a:gd name="connsiteX2" fmla="*/ 455049 w 833298"/>
                <a:gd name="connsiteY2" fmla="*/ 559802 h 1616489"/>
                <a:gd name="connsiteX3" fmla="*/ 833119 w 833298"/>
                <a:gd name="connsiteY3" fmla="*/ 392749 h 1616489"/>
                <a:gd name="connsiteX4" fmla="*/ 499011 w 833298"/>
                <a:gd name="connsiteY4" fmla="*/ 14679 h 1616489"/>
                <a:gd name="connsiteX5" fmla="*/ 94565 w 833298"/>
                <a:gd name="connsiteY5" fmla="*/ 102602 h 1616489"/>
                <a:gd name="connsiteX6" fmla="*/ 6642 w 833298"/>
                <a:gd name="connsiteY6" fmla="*/ 339995 h 1616489"/>
                <a:gd name="connsiteX7" fmla="*/ 217657 w 833298"/>
                <a:gd name="connsiteY7" fmla="*/ 498256 h 1616489"/>
                <a:gd name="connsiteX8" fmla="*/ 129734 w 833298"/>
                <a:gd name="connsiteY8" fmla="*/ 1122510 h 1616489"/>
                <a:gd name="connsiteX9" fmla="*/ 138526 w 833298"/>
                <a:gd name="connsiteY9" fmla="*/ 1614879 h 161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3298" h="1616489">
                  <a:moveTo>
                    <a:pt x="138526" y="1614879"/>
                  </a:moveTo>
                  <a:cubicBezTo>
                    <a:pt x="153180" y="1587037"/>
                    <a:pt x="164903" y="1131302"/>
                    <a:pt x="217657" y="955456"/>
                  </a:cubicBezTo>
                  <a:cubicBezTo>
                    <a:pt x="270411" y="779610"/>
                    <a:pt x="352472" y="653586"/>
                    <a:pt x="455049" y="559802"/>
                  </a:cubicBezTo>
                  <a:cubicBezTo>
                    <a:pt x="557626" y="466018"/>
                    <a:pt x="825792" y="483603"/>
                    <a:pt x="833119" y="392749"/>
                  </a:cubicBezTo>
                  <a:cubicBezTo>
                    <a:pt x="840446" y="301895"/>
                    <a:pt x="622103" y="63037"/>
                    <a:pt x="499011" y="14679"/>
                  </a:cubicBezTo>
                  <a:cubicBezTo>
                    <a:pt x="375919" y="-33679"/>
                    <a:pt x="176627" y="48383"/>
                    <a:pt x="94565" y="102602"/>
                  </a:cubicBezTo>
                  <a:cubicBezTo>
                    <a:pt x="12503" y="156821"/>
                    <a:pt x="-13873" y="274053"/>
                    <a:pt x="6642" y="339995"/>
                  </a:cubicBezTo>
                  <a:cubicBezTo>
                    <a:pt x="27157" y="405937"/>
                    <a:pt x="197142" y="367837"/>
                    <a:pt x="217657" y="498256"/>
                  </a:cubicBezTo>
                  <a:cubicBezTo>
                    <a:pt x="238172" y="628675"/>
                    <a:pt x="147319" y="942268"/>
                    <a:pt x="129734" y="1122510"/>
                  </a:cubicBezTo>
                  <a:cubicBezTo>
                    <a:pt x="112149" y="1302752"/>
                    <a:pt x="123872" y="1642721"/>
                    <a:pt x="138526" y="161487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587174" y="5273527"/>
            <a:ext cx="6606752" cy="741393"/>
            <a:chOff x="1622342" y="5229567"/>
            <a:chExt cx="6606752" cy="741393"/>
          </a:xfrm>
        </p:grpSpPr>
        <p:grpSp>
          <p:nvGrpSpPr>
            <p:cNvPr id="10" name="Group 9"/>
            <p:cNvGrpSpPr/>
            <p:nvPr/>
          </p:nvGrpSpPr>
          <p:grpSpPr>
            <a:xfrm>
              <a:off x="6638559" y="5238323"/>
              <a:ext cx="744114" cy="732637"/>
              <a:chOff x="3308077" y="4716520"/>
              <a:chExt cx="1215309" cy="119899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TextBox 12"/>
              <p:cNvSpPr txBox="1"/>
              <p:nvPr/>
            </p:nvSpPr>
            <p:spPr>
              <a:xfrm>
                <a:off x="3308077" y="5362575"/>
                <a:ext cx="1215309" cy="5529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dirty="0" smtClean="0">
                    <a:latin typeface="Verdana"/>
                    <a:cs typeface="Verdana"/>
                  </a:rPr>
                  <a:t>Operations</a:t>
                </a:r>
              </a:p>
              <a:p>
                <a:pPr algn="ctr"/>
                <a:r>
                  <a:rPr lang="en-US" sz="800" dirty="0" smtClean="0">
                    <a:latin typeface="Verdana"/>
                    <a:cs typeface="Verdana"/>
                  </a:rPr>
                  <a:t>research</a:t>
                </a:r>
                <a:endParaRPr lang="en-US" sz="800" dirty="0">
                  <a:latin typeface="Verdana"/>
                  <a:cs typeface="Verdana"/>
                </a:endParaRPr>
              </a:p>
            </p:txBody>
          </p:sp>
          <p:grpSp>
            <p:nvGrpSpPr>
              <p:cNvPr id="12" name="Grouper 113"/>
              <p:cNvGrpSpPr/>
              <p:nvPr/>
            </p:nvGrpSpPr>
            <p:grpSpPr>
              <a:xfrm>
                <a:off x="3646652" y="4716520"/>
                <a:ext cx="587510" cy="587510"/>
                <a:chOff x="3624241" y="4776292"/>
                <a:chExt cx="587510" cy="587510"/>
              </a:xfrm>
            </p:grpSpPr>
            <p:sp>
              <p:nvSpPr>
                <p:cNvPr id="13" name="Ellipse 99"/>
                <p:cNvSpPr/>
                <p:nvPr/>
              </p:nvSpPr>
              <p:spPr>
                <a:xfrm>
                  <a:off x="3624241" y="4776292"/>
                  <a:ext cx="587510" cy="587510"/>
                </a:xfrm>
                <a:prstGeom prst="ellipse">
                  <a:avLst/>
                </a:prstGeom>
                <a:solidFill>
                  <a:srgbClr val="5461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00" dirty="0"/>
                </a:p>
              </p:txBody>
            </p:sp>
            <p:sp>
              <p:nvSpPr>
                <p:cNvPr id="14" name="Shape 92"/>
                <p:cNvSpPr>
                  <a:spLocks noChangeAspect="1"/>
                </p:cNvSpPr>
                <p:nvPr/>
              </p:nvSpPr>
              <p:spPr>
                <a:xfrm>
                  <a:off x="3762928" y="4920614"/>
                  <a:ext cx="349199" cy="3316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283" extrusionOk="0">
                      <a:moveTo>
                        <a:pt x="4547" y="0"/>
                      </a:moveTo>
                      <a:cubicBezTo>
                        <a:pt x="3747" y="0"/>
                        <a:pt x="2945" y="317"/>
                        <a:pt x="2335" y="950"/>
                      </a:cubicBezTo>
                      <a:cubicBezTo>
                        <a:pt x="2106" y="1187"/>
                        <a:pt x="1936" y="1457"/>
                        <a:pt x="1793" y="1738"/>
                      </a:cubicBezTo>
                      <a:lnTo>
                        <a:pt x="1452" y="1738"/>
                      </a:lnTo>
                      <a:cubicBezTo>
                        <a:pt x="650" y="1738"/>
                        <a:pt x="0" y="2413"/>
                        <a:pt x="0" y="3245"/>
                      </a:cubicBezTo>
                      <a:cubicBezTo>
                        <a:pt x="0" y="4077"/>
                        <a:pt x="650" y="4752"/>
                        <a:pt x="1452" y="4752"/>
                      </a:cubicBezTo>
                      <a:lnTo>
                        <a:pt x="1793" y="4752"/>
                      </a:lnTo>
                      <a:cubicBezTo>
                        <a:pt x="1936" y="5033"/>
                        <a:pt x="2107" y="5303"/>
                        <a:pt x="2335" y="5540"/>
                      </a:cubicBezTo>
                      <a:cubicBezTo>
                        <a:pt x="3556" y="6806"/>
                        <a:pt x="5538" y="6806"/>
                        <a:pt x="6759" y="5540"/>
                      </a:cubicBezTo>
                      <a:cubicBezTo>
                        <a:pt x="6987" y="5303"/>
                        <a:pt x="7158" y="5033"/>
                        <a:pt x="7301" y="4752"/>
                      </a:cubicBezTo>
                      <a:lnTo>
                        <a:pt x="20148" y="4752"/>
                      </a:lnTo>
                      <a:cubicBezTo>
                        <a:pt x="20950" y="4752"/>
                        <a:pt x="21600" y="4077"/>
                        <a:pt x="21600" y="3245"/>
                      </a:cubicBezTo>
                      <a:cubicBezTo>
                        <a:pt x="21600" y="2413"/>
                        <a:pt x="20950" y="1738"/>
                        <a:pt x="20148" y="1738"/>
                      </a:cubicBezTo>
                      <a:lnTo>
                        <a:pt x="7301" y="1738"/>
                      </a:lnTo>
                      <a:cubicBezTo>
                        <a:pt x="7158" y="1457"/>
                        <a:pt x="6987" y="1187"/>
                        <a:pt x="6759" y="950"/>
                      </a:cubicBezTo>
                      <a:cubicBezTo>
                        <a:pt x="6148" y="317"/>
                        <a:pt x="5347" y="0"/>
                        <a:pt x="4547" y="0"/>
                      </a:cubicBezTo>
                      <a:close/>
                      <a:moveTo>
                        <a:pt x="4547" y="1854"/>
                      </a:moveTo>
                      <a:cubicBezTo>
                        <a:pt x="4890" y="1854"/>
                        <a:pt x="5235" y="1989"/>
                        <a:pt x="5496" y="2260"/>
                      </a:cubicBezTo>
                      <a:cubicBezTo>
                        <a:pt x="6019" y="2803"/>
                        <a:pt x="6019" y="3687"/>
                        <a:pt x="5496" y="4230"/>
                      </a:cubicBezTo>
                      <a:cubicBezTo>
                        <a:pt x="4973" y="4773"/>
                        <a:pt x="4126" y="4773"/>
                        <a:pt x="3603" y="4230"/>
                      </a:cubicBezTo>
                      <a:cubicBezTo>
                        <a:pt x="3080" y="3687"/>
                        <a:pt x="3080" y="2803"/>
                        <a:pt x="3603" y="2260"/>
                      </a:cubicBezTo>
                      <a:cubicBezTo>
                        <a:pt x="3864" y="1989"/>
                        <a:pt x="4204" y="1854"/>
                        <a:pt x="4547" y="1854"/>
                      </a:cubicBezTo>
                      <a:close/>
                      <a:moveTo>
                        <a:pt x="10803" y="7400"/>
                      </a:moveTo>
                      <a:cubicBezTo>
                        <a:pt x="10003" y="7400"/>
                        <a:pt x="9201" y="7717"/>
                        <a:pt x="8591" y="8350"/>
                      </a:cubicBezTo>
                      <a:cubicBezTo>
                        <a:pt x="8363" y="8587"/>
                        <a:pt x="8192" y="8857"/>
                        <a:pt x="8049" y="9138"/>
                      </a:cubicBezTo>
                      <a:lnTo>
                        <a:pt x="1452" y="9138"/>
                      </a:lnTo>
                      <a:cubicBezTo>
                        <a:pt x="650" y="9138"/>
                        <a:pt x="0" y="9813"/>
                        <a:pt x="0" y="10645"/>
                      </a:cubicBezTo>
                      <a:cubicBezTo>
                        <a:pt x="0" y="11477"/>
                        <a:pt x="650" y="12151"/>
                        <a:pt x="1452" y="12151"/>
                      </a:cubicBezTo>
                      <a:lnTo>
                        <a:pt x="8049" y="12151"/>
                      </a:lnTo>
                      <a:cubicBezTo>
                        <a:pt x="8192" y="12432"/>
                        <a:pt x="8363" y="12698"/>
                        <a:pt x="8591" y="12934"/>
                      </a:cubicBezTo>
                      <a:cubicBezTo>
                        <a:pt x="9812" y="14200"/>
                        <a:pt x="11794" y="14200"/>
                        <a:pt x="13015" y="12934"/>
                      </a:cubicBezTo>
                      <a:cubicBezTo>
                        <a:pt x="13242" y="12698"/>
                        <a:pt x="13408" y="12431"/>
                        <a:pt x="13551" y="12151"/>
                      </a:cubicBezTo>
                      <a:lnTo>
                        <a:pt x="20148" y="12151"/>
                      </a:lnTo>
                      <a:cubicBezTo>
                        <a:pt x="20950" y="12151"/>
                        <a:pt x="21600" y="11477"/>
                        <a:pt x="21600" y="10645"/>
                      </a:cubicBezTo>
                      <a:cubicBezTo>
                        <a:pt x="21600" y="9813"/>
                        <a:pt x="20950" y="9138"/>
                        <a:pt x="20148" y="9138"/>
                      </a:cubicBezTo>
                      <a:lnTo>
                        <a:pt x="13557" y="9138"/>
                      </a:lnTo>
                      <a:cubicBezTo>
                        <a:pt x="13414" y="8856"/>
                        <a:pt x="13243" y="8587"/>
                        <a:pt x="13015" y="8350"/>
                      </a:cubicBezTo>
                      <a:cubicBezTo>
                        <a:pt x="12404" y="7717"/>
                        <a:pt x="11603" y="7400"/>
                        <a:pt x="10803" y="7400"/>
                      </a:cubicBezTo>
                      <a:close/>
                      <a:moveTo>
                        <a:pt x="10803" y="9370"/>
                      </a:moveTo>
                      <a:cubicBezTo>
                        <a:pt x="11146" y="9370"/>
                        <a:pt x="11485" y="9504"/>
                        <a:pt x="11747" y="9775"/>
                      </a:cubicBezTo>
                      <a:cubicBezTo>
                        <a:pt x="12270" y="10318"/>
                        <a:pt x="12270" y="11197"/>
                        <a:pt x="11747" y="11740"/>
                      </a:cubicBezTo>
                      <a:cubicBezTo>
                        <a:pt x="11224" y="12282"/>
                        <a:pt x="10376" y="12282"/>
                        <a:pt x="9853" y="11740"/>
                      </a:cubicBezTo>
                      <a:cubicBezTo>
                        <a:pt x="9330" y="11197"/>
                        <a:pt x="9330" y="10318"/>
                        <a:pt x="9853" y="9775"/>
                      </a:cubicBezTo>
                      <a:cubicBezTo>
                        <a:pt x="10115" y="9504"/>
                        <a:pt x="10460" y="9370"/>
                        <a:pt x="10803" y="9370"/>
                      </a:cubicBezTo>
                      <a:close/>
                      <a:moveTo>
                        <a:pt x="17053" y="14794"/>
                      </a:moveTo>
                      <a:cubicBezTo>
                        <a:pt x="16253" y="14794"/>
                        <a:pt x="15457" y="15111"/>
                        <a:pt x="14847" y="15744"/>
                      </a:cubicBezTo>
                      <a:cubicBezTo>
                        <a:pt x="14619" y="15980"/>
                        <a:pt x="14448" y="16251"/>
                        <a:pt x="14305" y="16532"/>
                      </a:cubicBezTo>
                      <a:lnTo>
                        <a:pt x="1452" y="16532"/>
                      </a:lnTo>
                      <a:cubicBezTo>
                        <a:pt x="650" y="16532"/>
                        <a:pt x="0" y="17207"/>
                        <a:pt x="0" y="18039"/>
                      </a:cubicBezTo>
                      <a:cubicBezTo>
                        <a:pt x="0" y="18871"/>
                        <a:pt x="650" y="19545"/>
                        <a:pt x="1452" y="19545"/>
                      </a:cubicBezTo>
                      <a:lnTo>
                        <a:pt x="14305" y="19545"/>
                      </a:lnTo>
                      <a:cubicBezTo>
                        <a:pt x="14448" y="19826"/>
                        <a:pt x="14619" y="20097"/>
                        <a:pt x="14847" y="20333"/>
                      </a:cubicBezTo>
                      <a:cubicBezTo>
                        <a:pt x="16068" y="21600"/>
                        <a:pt x="18044" y="21600"/>
                        <a:pt x="19265" y="20333"/>
                      </a:cubicBezTo>
                      <a:cubicBezTo>
                        <a:pt x="19493" y="20097"/>
                        <a:pt x="19664" y="19826"/>
                        <a:pt x="19807" y="19545"/>
                      </a:cubicBezTo>
                      <a:lnTo>
                        <a:pt x="20148" y="19545"/>
                      </a:lnTo>
                      <a:cubicBezTo>
                        <a:pt x="20950" y="19545"/>
                        <a:pt x="21600" y="18871"/>
                        <a:pt x="21600" y="18039"/>
                      </a:cubicBezTo>
                      <a:cubicBezTo>
                        <a:pt x="21600" y="17207"/>
                        <a:pt x="20950" y="16532"/>
                        <a:pt x="20148" y="16532"/>
                      </a:cubicBezTo>
                      <a:lnTo>
                        <a:pt x="19807" y="16532"/>
                      </a:lnTo>
                      <a:cubicBezTo>
                        <a:pt x="19664" y="16251"/>
                        <a:pt x="19493" y="15980"/>
                        <a:pt x="19265" y="15744"/>
                      </a:cubicBezTo>
                      <a:cubicBezTo>
                        <a:pt x="18655" y="15111"/>
                        <a:pt x="17853" y="14794"/>
                        <a:pt x="17053" y="14794"/>
                      </a:cubicBezTo>
                      <a:close/>
                      <a:moveTo>
                        <a:pt x="17053" y="16648"/>
                      </a:moveTo>
                      <a:cubicBezTo>
                        <a:pt x="17396" y="16648"/>
                        <a:pt x="17741" y="16788"/>
                        <a:pt x="18003" y="17059"/>
                      </a:cubicBezTo>
                      <a:cubicBezTo>
                        <a:pt x="18526" y="17602"/>
                        <a:pt x="18526" y="18481"/>
                        <a:pt x="18003" y="19024"/>
                      </a:cubicBezTo>
                      <a:cubicBezTo>
                        <a:pt x="17480" y="19566"/>
                        <a:pt x="16632" y="19566"/>
                        <a:pt x="16109" y="19024"/>
                      </a:cubicBezTo>
                      <a:cubicBezTo>
                        <a:pt x="15586" y="18481"/>
                        <a:pt x="15586" y="17602"/>
                        <a:pt x="16109" y="17059"/>
                      </a:cubicBezTo>
                      <a:cubicBezTo>
                        <a:pt x="16371" y="16788"/>
                        <a:pt x="16710" y="16648"/>
                        <a:pt x="17053" y="166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lIns="71437" tIns="71437" rIns="71437" bIns="71437" anchor="ctr"/>
                <a:lstStyle/>
                <a:p>
                  <a:pPr>
                    <a:defRPr sz="320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Light"/>
                    </a:defRPr>
                  </a:pPr>
                  <a:endParaRPr sz="1000"/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2725116" y="5229569"/>
              <a:ext cx="867545" cy="724012"/>
              <a:chOff x="434436" y="2417397"/>
              <a:chExt cx="1416900" cy="118487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TextBox 16"/>
              <p:cNvSpPr txBox="1"/>
              <p:nvPr/>
            </p:nvSpPr>
            <p:spPr>
              <a:xfrm>
                <a:off x="434436" y="3049334"/>
                <a:ext cx="1416900" cy="552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dirty="0" smtClean="0">
                    <a:latin typeface="Verdana"/>
                    <a:cs typeface="Verdana"/>
                  </a:rPr>
                  <a:t>Data security</a:t>
                </a:r>
              </a:p>
              <a:p>
                <a:pPr algn="ctr"/>
                <a:r>
                  <a:rPr lang="en-US" sz="800" dirty="0" smtClean="0">
                    <a:latin typeface="Verdana"/>
                    <a:cs typeface="Verdana"/>
                  </a:rPr>
                  <a:t>&amp; privacy</a:t>
                </a:r>
                <a:endParaRPr lang="en-US" sz="800" dirty="0">
                  <a:latin typeface="Verdana"/>
                  <a:cs typeface="Verdana"/>
                </a:endParaRPr>
              </a:p>
            </p:txBody>
          </p:sp>
          <p:grpSp>
            <p:nvGrpSpPr>
              <p:cNvPr id="17" name="Grouper 109"/>
              <p:cNvGrpSpPr/>
              <p:nvPr/>
            </p:nvGrpSpPr>
            <p:grpSpPr>
              <a:xfrm>
                <a:off x="872530" y="2417397"/>
                <a:ext cx="587510" cy="587510"/>
                <a:chOff x="1007006" y="2484639"/>
                <a:chExt cx="587510" cy="587510"/>
              </a:xfrm>
            </p:grpSpPr>
            <p:sp>
              <p:nvSpPr>
                <p:cNvPr id="18" name="Ellipse 95"/>
                <p:cNvSpPr/>
                <p:nvPr/>
              </p:nvSpPr>
              <p:spPr>
                <a:xfrm>
                  <a:off x="1007006" y="2484639"/>
                  <a:ext cx="587510" cy="587510"/>
                </a:xfrm>
                <a:prstGeom prst="ellipse">
                  <a:avLst/>
                </a:prstGeom>
                <a:solidFill>
                  <a:srgbClr val="5461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19" name="Freeform 6"/>
                <p:cNvSpPr>
                  <a:spLocks noEditPoints="1"/>
                </p:cNvSpPr>
                <p:nvPr/>
              </p:nvSpPr>
              <p:spPr bwMode="auto">
                <a:xfrm>
                  <a:off x="1074597" y="2588748"/>
                  <a:ext cx="423188" cy="391758"/>
                </a:xfrm>
                <a:custGeom>
                  <a:avLst/>
                  <a:gdLst>
                    <a:gd name="T0" fmla="*/ 343 w 400"/>
                    <a:gd name="T1" fmla="*/ 29 h 370"/>
                    <a:gd name="T2" fmla="*/ 351 w 400"/>
                    <a:gd name="T3" fmla="*/ 129 h 370"/>
                    <a:gd name="T4" fmla="*/ 336 w 400"/>
                    <a:gd name="T5" fmla="*/ 161 h 370"/>
                    <a:gd name="T6" fmla="*/ 361 w 400"/>
                    <a:gd name="T7" fmla="*/ 164 h 370"/>
                    <a:gd name="T8" fmla="*/ 400 w 400"/>
                    <a:gd name="T9" fmla="*/ 172 h 370"/>
                    <a:gd name="T10" fmla="*/ 391 w 400"/>
                    <a:gd name="T11" fmla="*/ 235 h 370"/>
                    <a:gd name="T12" fmla="*/ 337 w 400"/>
                    <a:gd name="T13" fmla="*/ 235 h 370"/>
                    <a:gd name="T14" fmla="*/ 351 w 400"/>
                    <a:gd name="T15" fmla="*/ 270 h 370"/>
                    <a:gd name="T16" fmla="*/ 343 w 400"/>
                    <a:gd name="T17" fmla="*/ 341 h 370"/>
                    <a:gd name="T18" fmla="*/ 270 w 400"/>
                    <a:gd name="T19" fmla="*/ 345 h 370"/>
                    <a:gd name="T20" fmla="*/ 166 w 400"/>
                    <a:gd name="T21" fmla="*/ 370 h 370"/>
                    <a:gd name="T22" fmla="*/ 124 w 400"/>
                    <a:gd name="T23" fmla="*/ 341 h 370"/>
                    <a:gd name="T24" fmla="*/ 52 w 400"/>
                    <a:gd name="T25" fmla="*/ 341 h 370"/>
                    <a:gd name="T26" fmla="*/ 43 w 400"/>
                    <a:gd name="T27" fmla="*/ 292 h 370"/>
                    <a:gd name="T28" fmla="*/ 58 w 400"/>
                    <a:gd name="T29" fmla="*/ 259 h 370"/>
                    <a:gd name="T30" fmla="*/ 3 w 400"/>
                    <a:gd name="T31" fmla="*/ 194 h 370"/>
                    <a:gd name="T32" fmla="*/ 57 w 400"/>
                    <a:gd name="T33" fmla="*/ 142 h 370"/>
                    <a:gd name="T34" fmla="*/ 44 w 400"/>
                    <a:gd name="T35" fmla="*/ 108 h 370"/>
                    <a:gd name="T36" fmla="*/ 51 w 400"/>
                    <a:gd name="T37" fmla="*/ 29 h 370"/>
                    <a:gd name="T38" fmla="*/ 125 w 400"/>
                    <a:gd name="T39" fmla="*/ 29 h 370"/>
                    <a:gd name="T40" fmla="*/ 165 w 400"/>
                    <a:gd name="T41" fmla="*/ 0 h 370"/>
                    <a:gd name="T42" fmla="*/ 272 w 400"/>
                    <a:gd name="T43" fmla="*/ 29 h 370"/>
                    <a:gd name="T44" fmla="*/ 328 w 400"/>
                    <a:gd name="T45" fmla="*/ 43 h 370"/>
                    <a:gd name="T46" fmla="*/ 270 w 400"/>
                    <a:gd name="T47" fmla="*/ 48 h 370"/>
                    <a:gd name="T48" fmla="*/ 166 w 400"/>
                    <a:gd name="T49" fmla="*/ 71 h 370"/>
                    <a:gd name="T50" fmla="*/ 125 w 400"/>
                    <a:gd name="T51" fmla="*/ 43 h 370"/>
                    <a:gd name="T52" fmla="*/ 66 w 400"/>
                    <a:gd name="T53" fmla="*/ 43 h 370"/>
                    <a:gd name="T54" fmla="*/ 73 w 400"/>
                    <a:gd name="T55" fmla="*/ 108 h 370"/>
                    <a:gd name="T56" fmla="*/ 60 w 400"/>
                    <a:gd name="T57" fmla="*/ 141 h 370"/>
                    <a:gd name="T58" fmla="*/ 112 w 400"/>
                    <a:gd name="T59" fmla="*/ 192 h 370"/>
                    <a:gd name="T60" fmla="*/ 60 w 400"/>
                    <a:gd name="T61" fmla="*/ 259 h 370"/>
                    <a:gd name="T62" fmla="*/ 74 w 400"/>
                    <a:gd name="T63" fmla="*/ 292 h 370"/>
                    <a:gd name="T64" fmla="*/ 66 w 400"/>
                    <a:gd name="T65" fmla="*/ 327 h 370"/>
                    <a:gd name="T66" fmla="*/ 132 w 400"/>
                    <a:gd name="T67" fmla="*/ 323 h 370"/>
                    <a:gd name="T68" fmla="*/ 237 w 400"/>
                    <a:gd name="T69" fmla="*/ 299 h 370"/>
                    <a:gd name="T70" fmla="*/ 272 w 400"/>
                    <a:gd name="T71" fmla="*/ 327 h 370"/>
                    <a:gd name="T72" fmla="*/ 328 w 400"/>
                    <a:gd name="T73" fmla="*/ 263 h 370"/>
                    <a:gd name="T74" fmla="*/ 310 w 400"/>
                    <a:gd name="T75" fmla="*/ 259 h 370"/>
                    <a:gd name="T76" fmla="*/ 272 w 400"/>
                    <a:gd name="T77" fmla="*/ 234 h 370"/>
                    <a:gd name="T78" fmla="*/ 281 w 400"/>
                    <a:gd name="T79" fmla="*/ 164 h 370"/>
                    <a:gd name="T80" fmla="*/ 334 w 400"/>
                    <a:gd name="T81" fmla="*/ 164 h 370"/>
                    <a:gd name="T82" fmla="*/ 311 w 400"/>
                    <a:gd name="T83" fmla="*/ 139 h 370"/>
                    <a:gd name="T84" fmla="*/ 328 w 400"/>
                    <a:gd name="T85" fmla="*/ 136 h 370"/>
                    <a:gd name="T86" fmla="*/ 218 w 400"/>
                    <a:gd name="T87" fmla="*/ 356 h 370"/>
                    <a:gd name="T88" fmla="*/ 258 w 400"/>
                    <a:gd name="T89" fmla="*/ 334 h 370"/>
                    <a:gd name="T90" fmla="*/ 166 w 400"/>
                    <a:gd name="T91" fmla="*/ 313 h 370"/>
                    <a:gd name="T92" fmla="*/ 166 w 400"/>
                    <a:gd name="T93" fmla="*/ 356 h 370"/>
                    <a:gd name="T94" fmla="*/ 201 w 400"/>
                    <a:gd name="T95" fmla="*/ 57 h 370"/>
                    <a:gd name="T96" fmla="*/ 236 w 400"/>
                    <a:gd name="T97" fmla="*/ 57 h 370"/>
                    <a:gd name="T98" fmla="*/ 236 w 400"/>
                    <a:gd name="T99" fmla="*/ 14 h 370"/>
                    <a:gd name="T100" fmla="*/ 144 w 400"/>
                    <a:gd name="T101" fmla="*/ 36 h 370"/>
                    <a:gd name="T102" fmla="*/ 201 w 400"/>
                    <a:gd name="T103" fmla="*/ 57 h 370"/>
                    <a:gd name="T104" fmla="*/ 287 w 400"/>
                    <a:gd name="T105" fmla="*/ 220 h 370"/>
                    <a:gd name="T106" fmla="*/ 386 w 400"/>
                    <a:gd name="T107" fmla="*/ 178 h 370"/>
                    <a:gd name="T108" fmla="*/ 97 w 400"/>
                    <a:gd name="T109" fmla="*/ 199 h 370"/>
                    <a:gd name="T110" fmla="*/ 20 w 400"/>
                    <a:gd name="T111" fmla="*/ 199 h 370"/>
                    <a:gd name="T112" fmla="*/ 97 w 400"/>
                    <a:gd name="T113" fmla="*/ 199 h 3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400" h="370">
                      <a:moveTo>
                        <a:pt x="272" y="29"/>
                      </a:moveTo>
                      <a:cubicBezTo>
                        <a:pt x="295" y="29"/>
                        <a:pt x="319" y="29"/>
                        <a:pt x="343" y="29"/>
                      </a:cubicBezTo>
                      <a:cubicBezTo>
                        <a:pt x="343" y="64"/>
                        <a:pt x="343" y="99"/>
                        <a:pt x="343" y="136"/>
                      </a:cubicBezTo>
                      <a:cubicBezTo>
                        <a:pt x="346" y="133"/>
                        <a:pt x="349" y="131"/>
                        <a:pt x="351" y="129"/>
                      </a:cubicBezTo>
                      <a:cubicBezTo>
                        <a:pt x="354" y="132"/>
                        <a:pt x="357" y="135"/>
                        <a:pt x="360" y="140"/>
                      </a:cubicBezTo>
                      <a:cubicBezTo>
                        <a:pt x="353" y="146"/>
                        <a:pt x="345" y="154"/>
                        <a:pt x="336" y="161"/>
                      </a:cubicBezTo>
                      <a:cubicBezTo>
                        <a:pt x="337" y="162"/>
                        <a:pt x="337" y="163"/>
                        <a:pt x="338" y="164"/>
                      </a:cubicBezTo>
                      <a:cubicBezTo>
                        <a:pt x="345" y="164"/>
                        <a:pt x="353" y="164"/>
                        <a:pt x="361" y="164"/>
                      </a:cubicBezTo>
                      <a:cubicBezTo>
                        <a:pt x="371" y="164"/>
                        <a:pt x="381" y="164"/>
                        <a:pt x="391" y="164"/>
                      </a:cubicBezTo>
                      <a:cubicBezTo>
                        <a:pt x="397" y="164"/>
                        <a:pt x="400" y="166"/>
                        <a:pt x="400" y="172"/>
                      </a:cubicBezTo>
                      <a:cubicBezTo>
                        <a:pt x="400" y="190"/>
                        <a:pt x="400" y="208"/>
                        <a:pt x="400" y="227"/>
                      </a:cubicBezTo>
                      <a:cubicBezTo>
                        <a:pt x="400" y="233"/>
                        <a:pt x="396" y="235"/>
                        <a:pt x="391" y="235"/>
                      </a:cubicBezTo>
                      <a:cubicBezTo>
                        <a:pt x="375" y="235"/>
                        <a:pt x="360" y="235"/>
                        <a:pt x="344" y="235"/>
                      </a:cubicBezTo>
                      <a:cubicBezTo>
                        <a:pt x="342" y="235"/>
                        <a:pt x="340" y="235"/>
                        <a:pt x="337" y="235"/>
                      </a:cubicBezTo>
                      <a:cubicBezTo>
                        <a:pt x="346" y="243"/>
                        <a:pt x="354" y="251"/>
                        <a:pt x="362" y="259"/>
                      </a:cubicBezTo>
                      <a:cubicBezTo>
                        <a:pt x="357" y="263"/>
                        <a:pt x="354" y="267"/>
                        <a:pt x="351" y="270"/>
                      </a:cubicBezTo>
                      <a:cubicBezTo>
                        <a:pt x="349" y="268"/>
                        <a:pt x="347" y="266"/>
                        <a:pt x="343" y="263"/>
                      </a:cubicBezTo>
                      <a:cubicBezTo>
                        <a:pt x="343" y="290"/>
                        <a:pt x="343" y="315"/>
                        <a:pt x="343" y="341"/>
                      </a:cubicBezTo>
                      <a:cubicBezTo>
                        <a:pt x="319" y="341"/>
                        <a:pt x="295" y="341"/>
                        <a:pt x="272" y="341"/>
                      </a:cubicBezTo>
                      <a:cubicBezTo>
                        <a:pt x="271" y="343"/>
                        <a:pt x="271" y="344"/>
                        <a:pt x="270" y="345"/>
                      </a:cubicBezTo>
                      <a:cubicBezTo>
                        <a:pt x="264" y="361"/>
                        <a:pt x="252" y="370"/>
                        <a:pt x="236" y="370"/>
                      </a:cubicBezTo>
                      <a:cubicBezTo>
                        <a:pt x="213" y="370"/>
                        <a:pt x="189" y="370"/>
                        <a:pt x="166" y="370"/>
                      </a:cubicBezTo>
                      <a:cubicBezTo>
                        <a:pt x="150" y="370"/>
                        <a:pt x="137" y="361"/>
                        <a:pt x="132" y="346"/>
                      </a:cubicBezTo>
                      <a:cubicBezTo>
                        <a:pt x="130" y="342"/>
                        <a:pt x="128" y="341"/>
                        <a:pt x="124" y="341"/>
                      </a:cubicBezTo>
                      <a:cubicBezTo>
                        <a:pt x="102" y="341"/>
                        <a:pt x="81" y="341"/>
                        <a:pt x="59" y="341"/>
                      </a:cubicBezTo>
                      <a:cubicBezTo>
                        <a:pt x="57" y="341"/>
                        <a:pt x="55" y="341"/>
                        <a:pt x="52" y="341"/>
                      </a:cubicBezTo>
                      <a:cubicBezTo>
                        <a:pt x="52" y="322"/>
                        <a:pt x="52" y="304"/>
                        <a:pt x="52" y="284"/>
                      </a:cubicBezTo>
                      <a:cubicBezTo>
                        <a:pt x="48" y="287"/>
                        <a:pt x="46" y="289"/>
                        <a:pt x="43" y="292"/>
                      </a:cubicBezTo>
                      <a:cubicBezTo>
                        <a:pt x="41" y="288"/>
                        <a:pt x="38" y="285"/>
                        <a:pt x="35" y="281"/>
                      </a:cubicBezTo>
                      <a:cubicBezTo>
                        <a:pt x="42" y="274"/>
                        <a:pt x="50" y="266"/>
                        <a:pt x="58" y="259"/>
                      </a:cubicBezTo>
                      <a:cubicBezTo>
                        <a:pt x="39" y="240"/>
                        <a:pt x="22" y="223"/>
                        <a:pt x="4" y="205"/>
                      </a:cubicBezTo>
                      <a:cubicBezTo>
                        <a:pt x="1" y="202"/>
                        <a:pt x="0" y="198"/>
                        <a:pt x="3" y="194"/>
                      </a:cubicBezTo>
                      <a:cubicBezTo>
                        <a:pt x="21" y="177"/>
                        <a:pt x="38" y="160"/>
                        <a:pt x="55" y="143"/>
                      </a:cubicBezTo>
                      <a:cubicBezTo>
                        <a:pt x="56" y="142"/>
                        <a:pt x="56" y="142"/>
                        <a:pt x="57" y="142"/>
                      </a:cubicBezTo>
                      <a:cubicBezTo>
                        <a:pt x="49" y="134"/>
                        <a:pt x="41" y="126"/>
                        <a:pt x="33" y="118"/>
                      </a:cubicBezTo>
                      <a:cubicBezTo>
                        <a:pt x="37" y="114"/>
                        <a:pt x="40" y="112"/>
                        <a:pt x="44" y="108"/>
                      </a:cubicBezTo>
                      <a:cubicBezTo>
                        <a:pt x="46" y="110"/>
                        <a:pt x="48" y="111"/>
                        <a:pt x="51" y="114"/>
                      </a:cubicBezTo>
                      <a:cubicBezTo>
                        <a:pt x="51" y="86"/>
                        <a:pt x="51" y="58"/>
                        <a:pt x="51" y="29"/>
                      </a:cubicBezTo>
                      <a:cubicBezTo>
                        <a:pt x="54" y="29"/>
                        <a:pt x="57" y="29"/>
                        <a:pt x="59" y="29"/>
                      </a:cubicBezTo>
                      <a:cubicBezTo>
                        <a:pt x="81" y="29"/>
                        <a:pt x="103" y="29"/>
                        <a:pt x="125" y="29"/>
                      </a:cubicBezTo>
                      <a:cubicBezTo>
                        <a:pt x="129" y="29"/>
                        <a:pt x="130" y="28"/>
                        <a:pt x="132" y="24"/>
                      </a:cubicBezTo>
                      <a:cubicBezTo>
                        <a:pt x="138" y="9"/>
                        <a:pt x="149" y="0"/>
                        <a:pt x="165" y="0"/>
                      </a:cubicBezTo>
                      <a:cubicBezTo>
                        <a:pt x="189" y="0"/>
                        <a:pt x="213" y="0"/>
                        <a:pt x="237" y="0"/>
                      </a:cubicBezTo>
                      <a:cubicBezTo>
                        <a:pt x="255" y="1"/>
                        <a:pt x="266" y="11"/>
                        <a:pt x="272" y="29"/>
                      </a:cubicBezTo>
                      <a:close/>
                      <a:moveTo>
                        <a:pt x="328" y="136"/>
                      </a:moveTo>
                      <a:cubicBezTo>
                        <a:pt x="328" y="104"/>
                        <a:pt x="328" y="74"/>
                        <a:pt x="328" y="43"/>
                      </a:cubicBezTo>
                      <a:cubicBezTo>
                        <a:pt x="310" y="43"/>
                        <a:pt x="293" y="43"/>
                        <a:pt x="275" y="43"/>
                      </a:cubicBezTo>
                      <a:cubicBezTo>
                        <a:pt x="273" y="43"/>
                        <a:pt x="271" y="46"/>
                        <a:pt x="270" y="48"/>
                      </a:cubicBezTo>
                      <a:cubicBezTo>
                        <a:pt x="263" y="63"/>
                        <a:pt x="252" y="71"/>
                        <a:pt x="236" y="71"/>
                      </a:cubicBezTo>
                      <a:cubicBezTo>
                        <a:pt x="213" y="72"/>
                        <a:pt x="189" y="72"/>
                        <a:pt x="166" y="71"/>
                      </a:cubicBezTo>
                      <a:cubicBezTo>
                        <a:pt x="150" y="71"/>
                        <a:pt x="138" y="63"/>
                        <a:pt x="132" y="48"/>
                      </a:cubicBezTo>
                      <a:cubicBezTo>
                        <a:pt x="131" y="44"/>
                        <a:pt x="129" y="43"/>
                        <a:pt x="125" y="43"/>
                      </a:cubicBezTo>
                      <a:cubicBezTo>
                        <a:pt x="108" y="43"/>
                        <a:pt x="91" y="43"/>
                        <a:pt x="74" y="43"/>
                      </a:cubicBezTo>
                      <a:cubicBezTo>
                        <a:pt x="71" y="43"/>
                        <a:pt x="69" y="43"/>
                        <a:pt x="66" y="43"/>
                      </a:cubicBezTo>
                      <a:cubicBezTo>
                        <a:pt x="66" y="67"/>
                        <a:pt x="66" y="90"/>
                        <a:pt x="66" y="114"/>
                      </a:cubicBezTo>
                      <a:cubicBezTo>
                        <a:pt x="69" y="112"/>
                        <a:pt x="71" y="110"/>
                        <a:pt x="73" y="108"/>
                      </a:cubicBezTo>
                      <a:cubicBezTo>
                        <a:pt x="77" y="111"/>
                        <a:pt x="80" y="114"/>
                        <a:pt x="84" y="118"/>
                      </a:cubicBezTo>
                      <a:cubicBezTo>
                        <a:pt x="76" y="125"/>
                        <a:pt x="68" y="133"/>
                        <a:pt x="60" y="141"/>
                      </a:cubicBezTo>
                      <a:cubicBezTo>
                        <a:pt x="62" y="143"/>
                        <a:pt x="64" y="144"/>
                        <a:pt x="66" y="146"/>
                      </a:cubicBezTo>
                      <a:cubicBezTo>
                        <a:pt x="81" y="161"/>
                        <a:pt x="96" y="176"/>
                        <a:pt x="112" y="192"/>
                      </a:cubicBezTo>
                      <a:cubicBezTo>
                        <a:pt x="118" y="198"/>
                        <a:pt x="118" y="201"/>
                        <a:pt x="112" y="207"/>
                      </a:cubicBezTo>
                      <a:cubicBezTo>
                        <a:pt x="95" y="224"/>
                        <a:pt x="78" y="241"/>
                        <a:pt x="60" y="259"/>
                      </a:cubicBezTo>
                      <a:cubicBezTo>
                        <a:pt x="67" y="266"/>
                        <a:pt x="75" y="274"/>
                        <a:pt x="83" y="281"/>
                      </a:cubicBezTo>
                      <a:cubicBezTo>
                        <a:pt x="80" y="285"/>
                        <a:pt x="77" y="288"/>
                        <a:pt x="74" y="292"/>
                      </a:cubicBezTo>
                      <a:cubicBezTo>
                        <a:pt x="71" y="289"/>
                        <a:pt x="69" y="287"/>
                        <a:pt x="66" y="285"/>
                      </a:cubicBezTo>
                      <a:cubicBezTo>
                        <a:pt x="66" y="299"/>
                        <a:pt x="66" y="313"/>
                        <a:pt x="66" y="327"/>
                      </a:cubicBezTo>
                      <a:cubicBezTo>
                        <a:pt x="87" y="327"/>
                        <a:pt x="107" y="327"/>
                        <a:pt x="127" y="327"/>
                      </a:cubicBezTo>
                      <a:cubicBezTo>
                        <a:pt x="129" y="327"/>
                        <a:pt x="131" y="324"/>
                        <a:pt x="132" y="323"/>
                      </a:cubicBezTo>
                      <a:cubicBezTo>
                        <a:pt x="138" y="307"/>
                        <a:pt x="149" y="299"/>
                        <a:pt x="165" y="299"/>
                      </a:cubicBezTo>
                      <a:cubicBezTo>
                        <a:pt x="189" y="298"/>
                        <a:pt x="213" y="298"/>
                        <a:pt x="237" y="299"/>
                      </a:cubicBezTo>
                      <a:cubicBezTo>
                        <a:pt x="250" y="299"/>
                        <a:pt x="261" y="305"/>
                        <a:pt x="268" y="317"/>
                      </a:cubicBezTo>
                      <a:cubicBezTo>
                        <a:pt x="269" y="320"/>
                        <a:pt x="270" y="324"/>
                        <a:pt x="272" y="327"/>
                      </a:cubicBezTo>
                      <a:cubicBezTo>
                        <a:pt x="291" y="327"/>
                        <a:pt x="310" y="327"/>
                        <a:pt x="328" y="327"/>
                      </a:cubicBezTo>
                      <a:cubicBezTo>
                        <a:pt x="328" y="306"/>
                        <a:pt x="328" y="285"/>
                        <a:pt x="328" y="263"/>
                      </a:cubicBezTo>
                      <a:cubicBezTo>
                        <a:pt x="326" y="266"/>
                        <a:pt x="323" y="268"/>
                        <a:pt x="321" y="270"/>
                      </a:cubicBezTo>
                      <a:cubicBezTo>
                        <a:pt x="318" y="266"/>
                        <a:pt x="315" y="263"/>
                        <a:pt x="310" y="259"/>
                      </a:cubicBezTo>
                      <a:cubicBezTo>
                        <a:pt x="318" y="251"/>
                        <a:pt x="326" y="243"/>
                        <a:pt x="336" y="234"/>
                      </a:cubicBezTo>
                      <a:cubicBezTo>
                        <a:pt x="314" y="234"/>
                        <a:pt x="293" y="234"/>
                        <a:pt x="272" y="234"/>
                      </a:cubicBezTo>
                      <a:cubicBezTo>
                        <a:pt x="272" y="213"/>
                        <a:pt x="272" y="192"/>
                        <a:pt x="272" y="171"/>
                      </a:cubicBezTo>
                      <a:cubicBezTo>
                        <a:pt x="272" y="166"/>
                        <a:pt x="275" y="164"/>
                        <a:pt x="281" y="164"/>
                      </a:cubicBezTo>
                      <a:cubicBezTo>
                        <a:pt x="289" y="164"/>
                        <a:pt x="298" y="164"/>
                        <a:pt x="306" y="164"/>
                      </a:cubicBezTo>
                      <a:cubicBezTo>
                        <a:pt x="315" y="164"/>
                        <a:pt x="325" y="164"/>
                        <a:pt x="334" y="164"/>
                      </a:cubicBezTo>
                      <a:cubicBezTo>
                        <a:pt x="335" y="163"/>
                        <a:pt x="335" y="162"/>
                        <a:pt x="335" y="162"/>
                      </a:cubicBezTo>
                      <a:cubicBezTo>
                        <a:pt x="327" y="154"/>
                        <a:pt x="319" y="147"/>
                        <a:pt x="311" y="139"/>
                      </a:cubicBezTo>
                      <a:cubicBezTo>
                        <a:pt x="315" y="135"/>
                        <a:pt x="318" y="132"/>
                        <a:pt x="321" y="129"/>
                      </a:cubicBezTo>
                      <a:cubicBezTo>
                        <a:pt x="323" y="131"/>
                        <a:pt x="325" y="133"/>
                        <a:pt x="328" y="136"/>
                      </a:cubicBezTo>
                      <a:close/>
                      <a:moveTo>
                        <a:pt x="201" y="356"/>
                      </a:moveTo>
                      <a:cubicBezTo>
                        <a:pt x="207" y="356"/>
                        <a:pt x="213" y="356"/>
                        <a:pt x="218" y="356"/>
                      </a:cubicBezTo>
                      <a:cubicBezTo>
                        <a:pt x="224" y="356"/>
                        <a:pt x="230" y="356"/>
                        <a:pt x="236" y="356"/>
                      </a:cubicBezTo>
                      <a:cubicBezTo>
                        <a:pt x="249" y="355"/>
                        <a:pt x="258" y="346"/>
                        <a:pt x="258" y="334"/>
                      </a:cubicBezTo>
                      <a:cubicBezTo>
                        <a:pt x="258" y="322"/>
                        <a:pt x="249" y="313"/>
                        <a:pt x="236" y="313"/>
                      </a:cubicBezTo>
                      <a:cubicBezTo>
                        <a:pt x="213" y="313"/>
                        <a:pt x="189" y="313"/>
                        <a:pt x="166" y="313"/>
                      </a:cubicBezTo>
                      <a:cubicBezTo>
                        <a:pt x="153" y="313"/>
                        <a:pt x="144" y="322"/>
                        <a:pt x="144" y="335"/>
                      </a:cubicBezTo>
                      <a:cubicBezTo>
                        <a:pt x="144" y="347"/>
                        <a:pt x="153" y="356"/>
                        <a:pt x="166" y="356"/>
                      </a:cubicBezTo>
                      <a:cubicBezTo>
                        <a:pt x="178" y="356"/>
                        <a:pt x="189" y="356"/>
                        <a:pt x="201" y="356"/>
                      </a:cubicBezTo>
                      <a:close/>
                      <a:moveTo>
                        <a:pt x="201" y="57"/>
                      </a:moveTo>
                      <a:cubicBezTo>
                        <a:pt x="201" y="57"/>
                        <a:pt x="201" y="57"/>
                        <a:pt x="201" y="57"/>
                      </a:cubicBezTo>
                      <a:cubicBezTo>
                        <a:pt x="213" y="57"/>
                        <a:pt x="224" y="57"/>
                        <a:pt x="236" y="57"/>
                      </a:cubicBezTo>
                      <a:cubicBezTo>
                        <a:pt x="248" y="57"/>
                        <a:pt x="258" y="48"/>
                        <a:pt x="258" y="36"/>
                      </a:cubicBezTo>
                      <a:cubicBezTo>
                        <a:pt x="258" y="24"/>
                        <a:pt x="249" y="14"/>
                        <a:pt x="236" y="14"/>
                      </a:cubicBezTo>
                      <a:cubicBezTo>
                        <a:pt x="213" y="14"/>
                        <a:pt x="189" y="14"/>
                        <a:pt x="166" y="14"/>
                      </a:cubicBezTo>
                      <a:cubicBezTo>
                        <a:pt x="153" y="14"/>
                        <a:pt x="144" y="23"/>
                        <a:pt x="144" y="36"/>
                      </a:cubicBezTo>
                      <a:cubicBezTo>
                        <a:pt x="144" y="48"/>
                        <a:pt x="153" y="57"/>
                        <a:pt x="167" y="57"/>
                      </a:cubicBezTo>
                      <a:cubicBezTo>
                        <a:pt x="178" y="57"/>
                        <a:pt x="190" y="57"/>
                        <a:pt x="201" y="57"/>
                      </a:cubicBezTo>
                      <a:close/>
                      <a:moveTo>
                        <a:pt x="287" y="178"/>
                      </a:moveTo>
                      <a:cubicBezTo>
                        <a:pt x="287" y="193"/>
                        <a:pt x="287" y="206"/>
                        <a:pt x="287" y="220"/>
                      </a:cubicBezTo>
                      <a:cubicBezTo>
                        <a:pt x="320" y="220"/>
                        <a:pt x="353" y="220"/>
                        <a:pt x="386" y="220"/>
                      </a:cubicBezTo>
                      <a:cubicBezTo>
                        <a:pt x="386" y="206"/>
                        <a:pt x="386" y="193"/>
                        <a:pt x="386" y="178"/>
                      </a:cubicBezTo>
                      <a:cubicBezTo>
                        <a:pt x="352" y="178"/>
                        <a:pt x="320" y="178"/>
                        <a:pt x="287" y="178"/>
                      </a:cubicBezTo>
                      <a:close/>
                      <a:moveTo>
                        <a:pt x="97" y="199"/>
                      </a:moveTo>
                      <a:cubicBezTo>
                        <a:pt x="84" y="186"/>
                        <a:pt x="71" y="173"/>
                        <a:pt x="59" y="161"/>
                      </a:cubicBezTo>
                      <a:cubicBezTo>
                        <a:pt x="46" y="173"/>
                        <a:pt x="33" y="187"/>
                        <a:pt x="20" y="199"/>
                      </a:cubicBezTo>
                      <a:cubicBezTo>
                        <a:pt x="33" y="212"/>
                        <a:pt x="46" y="225"/>
                        <a:pt x="59" y="238"/>
                      </a:cubicBezTo>
                      <a:cubicBezTo>
                        <a:pt x="71" y="225"/>
                        <a:pt x="84" y="212"/>
                        <a:pt x="97" y="19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000"/>
                </a:p>
              </p:txBody>
            </p:sp>
          </p:grpSp>
        </p:grpSp>
        <p:grpSp>
          <p:nvGrpSpPr>
            <p:cNvPr id="20" name="Group 19"/>
            <p:cNvGrpSpPr/>
            <p:nvPr/>
          </p:nvGrpSpPr>
          <p:grpSpPr>
            <a:xfrm>
              <a:off x="7395211" y="5229569"/>
              <a:ext cx="833883" cy="627050"/>
              <a:chOff x="1914020" y="5391397"/>
              <a:chExt cx="1361921" cy="102619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TextBox 13"/>
              <p:cNvSpPr txBox="1"/>
              <p:nvPr/>
            </p:nvSpPr>
            <p:spPr>
              <a:xfrm>
                <a:off x="1914020" y="6065723"/>
                <a:ext cx="1361921" cy="351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dirty="0" smtClean="0">
                    <a:latin typeface="Verdana"/>
                    <a:cs typeface="Verdana"/>
                  </a:rPr>
                  <a:t>Visualization</a:t>
                </a:r>
                <a:endParaRPr lang="en-US" sz="800" dirty="0">
                  <a:latin typeface="Verdana"/>
                  <a:cs typeface="Verdana"/>
                </a:endParaRPr>
              </a:p>
            </p:txBody>
          </p:sp>
          <p:grpSp>
            <p:nvGrpSpPr>
              <p:cNvPr id="22" name="Grouper 114"/>
              <p:cNvGrpSpPr/>
              <p:nvPr/>
            </p:nvGrpSpPr>
            <p:grpSpPr>
              <a:xfrm>
                <a:off x="2274393" y="5391397"/>
                <a:ext cx="587510" cy="587510"/>
                <a:chOff x="2229569" y="5339110"/>
                <a:chExt cx="587510" cy="587510"/>
              </a:xfrm>
            </p:grpSpPr>
            <p:sp>
              <p:nvSpPr>
                <p:cNvPr id="23" name="Ellipse 100"/>
                <p:cNvSpPr/>
                <p:nvPr/>
              </p:nvSpPr>
              <p:spPr>
                <a:xfrm>
                  <a:off x="2229569" y="5339110"/>
                  <a:ext cx="587510" cy="587510"/>
                </a:xfrm>
                <a:prstGeom prst="ellipse">
                  <a:avLst/>
                </a:prstGeom>
                <a:solidFill>
                  <a:srgbClr val="5461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00"/>
                </a:p>
              </p:txBody>
            </p:sp>
            <p:grpSp>
              <p:nvGrpSpPr>
                <p:cNvPr id="24" name="Grouper 74"/>
                <p:cNvGrpSpPr/>
                <p:nvPr/>
              </p:nvGrpSpPr>
              <p:grpSpPr>
                <a:xfrm>
                  <a:off x="2289619" y="5532242"/>
                  <a:ext cx="462715" cy="181064"/>
                  <a:chOff x="820556" y="6121725"/>
                  <a:chExt cx="476671" cy="186525"/>
                </a:xfrm>
              </p:grpSpPr>
              <p:sp>
                <p:nvSpPr>
                  <p:cNvPr id="25" name="Ellipse 68"/>
                  <p:cNvSpPr/>
                  <p:nvPr/>
                </p:nvSpPr>
                <p:spPr>
                  <a:xfrm>
                    <a:off x="820556" y="6121725"/>
                    <a:ext cx="343886" cy="171943"/>
                  </a:xfrm>
                  <a:custGeom>
                    <a:avLst/>
                    <a:gdLst>
                      <a:gd name="connsiteX0" fmla="*/ 0 w 343885"/>
                      <a:gd name="connsiteY0" fmla="*/ 171943 h 343885"/>
                      <a:gd name="connsiteX1" fmla="*/ 171943 w 343885"/>
                      <a:gd name="connsiteY1" fmla="*/ 0 h 343885"/>
                      <a:gd name="connsiteX2" fmla="*/ 343886 w 343885"/>
                      <a:gd name="connsiteY2" fmla="*/ 171943 h 343885"/>
                      <a:gd name="connsiteX3" fmla="*/ 171943 w 343885"/>
                      <a:gd name="connsiteY3" fmla="*/ 343886 h 343885"/>
                      <a:gd name="connsiteX4" fmla="*/ 0 w 343885"/>
                      <a:gd name="connsiteY4" fmla="*/ 171943 h 343885"/>
                      <a:gd name="connsiteX0" fmla="*/ 0 w 343886"/>
                      <a:gd name="connsiteY0" fmla="*/ 171943 h 171943"/>
                      <a:gd name="connsiteX1" fmla="*/ 171943 w 343886"/>
                      <a:gd name="connsiteY1" fmla="*/ 0 h 171943"/>
                      <a:gd name="connsiteX2" fmla="*/ 343886 w 343886"/>
                      <a:gd name="connsiteY2" fmla="*/ 171943 h 171943"/>
                      <a:gd name="connsiteX3" fmla="*/ 0 w 343886"/>
                      <a:gd name="connsiteY3" fmla="*/ 171943 h 171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3886" h="171943">
                        <a:moveTo>
                          <a:pt x="0" y="171943"/>
                        </a:moveTo>
                        <a:cubicBezTo>
                          <a:pt x="0" y="76982"/>
                          <a:pt x="76982" y="0"/>
                          <a:pt x="171943" y="0"/>
                        </a:cubicBezTo>
                        <a:cubicBezTo>
                          <a:pt x="266904" y="0"/>
                          <a:pt x="343886" y="76982"/>
                          <a:pt x="343886" y="171943"/>
                        </a:cubicBezTo>
                        <a:cubicBezTo>
                          <a:pt x="315229" y="200600"/>
                          <a:pt x="28657" y="200600"/>
                          <a:pt x="0" y="171943"/>
                        </a:cubicBezTo>
                        <a:close/>
                      </a:path>
                    </a:pathLst>
                  </a:custGeom>
                  <a:noFill/>
                  <a:ln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000"/>
                  </a:p>
                </p:txBody>
              </p:sp>
              <p:sp>
                <p:nvSpPr>
                  <p:cNvPr id="26" name="Ellipse 68"/>
                  <p:cNvSpPr/>
                  <p:nvPr/>
                </p:nvSpPr>
                <p:spPr>
                  <a:xfrm>
                    <a:off x="1034243" y="6167634"/>
                    <a:ext cx="262984" cy="131492"/>
                  </a:xfrm>
                  <a:custGeom>
                    <a:avLst/>
                    <a:gdLst>
                      <a:gd name="connsiteX0" fmla="*/ 0 w 343885"/>
                      <a:gd name="connsiteY0" fmla="*/ 171943 h 343885"/>
                      <a:gd name="connsiteX1" fmla="*/ 171943 w 343885"/>
                      <a:gd name="connsiteY1" fmla="*/ 0 h 343885"/>
                      <a:gd name="connsiteX2" fmla="*/ 343886 w 343885"/>
                      <a:gd name="connsiteY2" fmla="*/ 171943 h 343885"/>
                      <a:gd name="connsiteX3" fmla="*/ 171943 w 343885"/>
                      <a:gd name="connsiteY3" fmla="*/ 343886 h 343885"/>
                      <a:gd name="connsiteX4" fmla="*/ 0 w 343885"/>
                      <a:gd name="connsiteY4" fmla="*/ 171943 h 343885"/>
                      <a:gd name="connsiteX0" fmla="*/ 0 w 343886"/>
                      <a:gd name="connsiteY0" fmla="*/ 171943 h 171943"/>
                      <a:gd name="connsiteX1" fmla="*/ 171943 w 343886"/>
                      <a:gd name="connsiteY1" fmla="*/ 0 h 171943"/>
                      <a:gd name="connsiteX2" fmla="*/ 343886 w 343886"/>
                      <a:gd name="connsiteY2" fmla="*/ 171943 h 171943"/>
                      <a:gd name="connsiteX3" fmla="*/ 0 w 343886"/>
                      <a:gd name="connsiteY3" fmla="*/ 171943 h 171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3886" h="171943">
                        <a:moveTo>
                          <a:pt x="0" y="171943"/>
                        </a:moveTo>
                        <a:cubicBezTo>
                          <a:pt x="0" y="76982"/>
                          <a:pt x="76982" y="0"/>
                          <a:pt x="171943" y="0"/>
                        </a:cubicBezTo>
                        <a:cubicBezTo>
                          <a:pt x="266904" y="0"/>
                          <a:pt x="343886" y="76982"/>
                          <a:pt x="343886" y="171943"/>
                        </a:cubicBezTo>
                        <a:cubicBezTo>
                          <a:pt x="315229" y="200600"/>
                          <a:pt x="28657" y="200600"/>
                          <a:pt x="0" y="171943"/>
                        </a:cubicBezTo>
                        <a:close/>
                      </a:path>
                    </a:pathLst>
                  </a:custGeom>
                  <a:noFill/>
                  <a:ln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000"/>
                  </a:p>
                </p:txBody>
              </p:sp>
              <p:sp>
                <p:nvSpPr>
                  <p:cNvPr id="27" name="Ellipse 68"/>
                  <p:cNvSpPr/>
                  <p:nvPr/>
                </p:nvSpPr>
                <p:spPr>
                  <a:xfrm>
                    <a:off x="822330" y="6209510"/>
                    <a:ext cx="178679" cy="89340"/>
                  </a:xfrm>
                  <a:custGeom>
                    <a:avLst/>
                    <a:gdLst>
                      <a:gd name="connsiteX0" fmla="*/ 0 w 343885"/>
                      <a:gd name="connsiteY0" fmla="*/ 171943 h 343885"/>
                      <a:gd name="connsiteX1" fmla="*/ 171943 w 343885"/>
                      <a:gd name="connsiteY1" fmla="*/ 0 h 343885"/>
                      <a:gd name="connsiteX2" fmla="*/ 343886 w 343885"/>
                      <a:gd name="connsiteY2" fmla="*/ 171943 h 343885"/>
                      <a:gd name="connsiteX3" fmla="*/ 171943 w 343885"/>
                      <a:gd name="connsiteY3" fmla="*/ 343886 h 343885"/>
                      <a:gd name="connsiteX4" fmla="*/ 0 w 343885"/>
                      <a:gd name="connsiteY4" fmla="*/ 171943 h 343885"/>
                      <a:gd name="connsiteX0" fmla="*/ 0 w 343886"/>
                      <a:gd name="connsiteY0" fmla="*/ 171943 h 171943"/>
                      <a:gd name="connsiteX1" fmla="*/ 171943 w 343886"/>
                      <a:gd name="connsiteY1" fmla="*/ 0 h 171943"/>
                      <a:gd name="connsiteX2" fmla="*/ 343886 w 343886"/>
                      <a:gd name="connsiteY2" fmla="*/ 171943 h 171943"/>
                      <a:gd name="connsiteX3" fmla="*/ 0 w 343886"/>
                      <a:gd name="connsiteY3" fmla="*/ 171943 h 171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3886" h="171943">
                        <a:moveTo>
                          <a:pt x="0" y="171943"/>
                        </a:moveTo>
                        <a:cubicBezTo>
                          <a:pt x="0" y="76982"/>
                          <a:pt x="76982" y="0"/>
                          <a:pt x="171943" y="0"/>
                        </a:cubicBezTo>
                        <a:cubicBezTo>
                          <a:pt x="266904" y="0"/>
                          <a:pt x="343886" y="76982"/>
                          <a:pt x="343886" y="171943"/>
                        </a:cubicBezTo>
                        <a:cubicBezTo>
                          <a:pt x="315229" y="200600"/>
                          <a:pt x="28657" y="200600"/>
                          <a:pt x="0" y="171943"/>
                        </a:cubicBezTo>
                        <a:close/>
                      </a:path>
                    </a:pathLst>
                  </a:custGeom>
                  <a:noFill/>
                  <a:ln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000"/>
                  </a:p>
                </p:txBody>
              </p:sp>
              <p:sp>
                <p:nvSpPr>
                  <p:cNvPr id="28" name="Ellipse 68"/>
                  <p:cNvSpPr/>
                  <p:nvPr/>
                </p:nvSpPr>
                <p:spPr>
                  <a:xfrm>
                    <a:off x="961110" y="6244295"/>
                    <a:ext cx="127909" cy="63955"/>
                  </a:xfrm>
                  <a:custGeom>
                    <a:avLst/>
                    <a:gdLst>
                      <a:gd name="connsiteX0" fmla="*/ 0 w 343885"/>
                      <a:gd name="connsiteY0" fmla="*/ 171943 h 343885"/>
                      <a:gd name="connsiteX1" fmla="*/ 171943 w 343885"/>
                      <a:gd name="connsiteY1" fmla="*/ 0 h 343885"/>
                      <a:gd name="connsiteX2" fmla="*/ 343886 w 343885"/>
                      <a:gd name="connsiteY2" fmla="*/ 171943 h 343885"/>
                      <a:gd name="connsiteX3" fmla="*/ 171943 w 343885"/>
                      <a:gd name="connsiteY3" fmla="*/ 343886 h 343885"/>
                      <a:gd name="connsiteX4" fmla="*/ 0 w 343885"/>
                      <a:gd name="connsiteY4" fmla="*/ 171943 h 343885"/>
                      <a:gd name="connsiteX0" fmla="*/ 0 w 343886"/>
                      <a:gd name="connsiteY0" fmla="*/ 171943 h 171943"/>
                      <a:gd name="connsiteX1" fmla="*/ 171943 w 343886"/>
                      <a:gd name="connsiteY1" fmla="*/ 0 h 171943"/>
                      <a:gd name="connsiteX2" fmla="*/ 343886 w 343886"/>
                      <a:gd name="connsiteY2" fmla="*/ 171943 h 171943"/>
                      <a:gd name="connsiteX3" fmla="*/ 0 w 343886"/>
                      <a:gd name="connsiteY3" fmla="*/ 171943 h 171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3886" h="171943">
                        <a:moveTo>
                          <a:pt x="0" y="171943"/>
                        </a:moveTo>
                        <a:cubicBezTo>
                          <a:pt x="0" y="76982"/>
                          <a:pt x="76982" y="0"/>
                          <a:pt x="171943" y="0"/>
                        </a:cubicBezTo>
                        <a:cubicBezTo>
                          <a:pt x="266904" y="0"/>
                          <a:pt x="343886" y="76982"/>
                          <a:pt x="343886" y="171943"/>
                        </a:cubicBezTo>
                        <a:cubicBezTo>
                          <a:pt x="315229" y="200600"/>
                          <a:pt x="28657" y="200600"/>
                          <a:pt x="0" y="171943"/>
                        </a:cubicBezTo>
                        <a:close/>
                      </a:path>
                    </a:pathLst>
                  </a:custGeom>
                  <a:noFill/>
                  <a:ln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000"/>
                  </a:p>
                </p:txBody>
              </p:sp>
              <p:sp>
                <p:nvSpPr>
                  <p:cNvPr id="29" name="Ellipse 68"/>
                  <p:cNvSpPr/>
                  <p:nvPr/>
                </p:nvSpPr>
                <p:spPr>
                  <a:xfrm>
                    <a:off x="1161994" y="6237485"/>
                    <a:ext cx="134719" cy="63955"/>
                  </a:xfrm>
                  <a:custGeom>
                    <a:avLst/>
                    <a:gdLst>
                      <a:gd name="connsiteX0" fmla="*/ 0 w 343885"/>
                      <a:gd name="connsiteY0" fmla="*/ 171943 h 343885"/>
                      <a:gd name="connsiteX1" fmla="*/ 171943 w 343885"/>
                      <a:gd name="connsiteY1" fmla="*/ 0 h 343885"/>
                      <a:gd name="connsiteX2" fmla="*/ 343886 w 343885"/>
                      <a:gd name="connsiteY2" fmla="*/ 171943 h 343885"/>
                      <a:gd name="connsiteX3" fmla="*/ 171943 w 343885"/>
                      <a:gd name="connsiteY3" fmla="*/ 343886 h 343885"/>
                      <a:gd name="connsiteX4" fmla="*/ 0 w 343885"/>
                      <a:gd name="connsiteY4" fmla="*/ 171943 h 343885"/>
                      <a:gd name="connsiteX0" fmla="*/ 0 w 343886"/>
                      <a:gd name="connsiteY0" fmla="*/ 171943 h 171943"/>
                      <a:gd name="connsiteX1" fmla="*/ 171943 w 343886"/>
                      <a:gd name="connsiteY1" fmla="*/ 0 h 171943"/>
                      <a:gd name="connsiteX2" fmla="*/ 343886 w 343886"/>
                      <a:gd name="connsiteY2" fmla="*/ 171943 h 171943"/>
                      <a:gd name="connsiteX3" fmla="*/ 0 w 343886"/>
                      <a:gd name="connsiteY3" fmla="*/ 171943 h 171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3886" h="171943">
                        <a:moveTo>
                          <a:pt x="0" y="171943"/>
                        </a:moveTo>
                        <a:cubicBezTo>
                          <a:pt x="0" y="76982"/>
                          <a:pt x="76982" y="0"/>
                          <a:pt x="171943" y="0"/>
                        </a:cubicBezTo>
                        <a:cubicBezTo>
                          <a:pt x="266904" y="0"/>
                          <a:pt x="343886" y="76982"/>
                          <a:pt x="343886" y="171943"/>
                        </a:cubicBezTo>
                        <a:cubicBezTo>
                          <a:pt x="315229" y="200600"/>
                          <a:pt x="28657" y="200600"/>
                          <a:pt x="0" y="171943"/>
                        </a:cubicBezTo>
                        <a:close/>
                      </a:path>
                    </a:pathLst>
                  </a:custGeom>
                  <a:noFill/>
                  <a:ln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000"/>
                  </a:p>
                </p:txBody>
              </p:sp>
            </p:grpSp>
          </p:grpSp>
        </p:grpSp>
        <p:grpSp>
          <p:nvGrpSpPr>
            <p:cNvPr id="97" name="Group 96"/>
            <p:cNvGrpSpPr>
              <a:grpSpLocks noChangeAspect="1"/>
            </p:cNvGrpSpPr>
            <p:nvPr/>
          </p:nvGrpSpPr>
          <p:grpSpPr>
            <a:xfrm>
              <a:off x="4846542" y="5247533"/>
              <a:ext cx="652744" cy="610302"/>
              <a:chOff x="3407047" y="2420259"/>
              <a:chExt cx="1066081" cy="99878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8" name="TextBox 10"/>
              <p:cNvSpPr txBox="1"/>
              <p:nvPr/>
            </p:nvSpPr>
            <p:spPr>
              <a:xfrm>
                <a:off x="3407047" y="3067175"/>
                <a:ext cx="1066081" cy="351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dirty="0" smtClean="0">
                    <a:latin typeface="Verdana"/>
                    <a:cs typeface="Verdana"/>
                  </a:rPr>
                  <a:t>Statistics</a:t>
                </a:r>
                <a:endParaRPr lang="en-US" sz="800" dirty="0">
                  <a:latin typeface="Verdana"/>
                  <a:cs typeface="Verdana"/>
                </a:endParaRPr>
              </a:p>
            </p:txBody>
          </p:sp>
          <p:grpSp>
            <p:nvGrpSpPr>
              <p:cNvPr id="99" name="Grouper 107"/>
              <p:cNvGrpSpPr/>
              <p:nvPr/>
            </p:nvGrpSpPr>
            <p:grpSpPr>
              <a:xfrm>
                <a:off x="3651260" y="2420259"/>
                <a:ext cx="587510" cy="587510"/>
                <a:chOff x="3606437" y="2502443"/>
                <a:chExt cx="587510" cy="587510"/>
              </a:xfrm>
            </p:grpSpPr>
            <p:sp>
              <p:nvSpPr>
                <p:cNvPr id="100" name="Ellipse 97"/>
                <p:cNvSpPr/>
                <p:nvPr/>
              </p:nvSpPr>
              <p:spPr>
                <a:xfrm>
                  <a:off x="3606437" y="2502443"/>
                  <a:ext cx="587510" cy="587510"/>
                </a:xfrm>
                <a:prstGeom prst="ellipse">
                  <a:avLst/>
                </a:prstGeom>
                <a:solidFill>
                  <a:srgbClr val="5461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00" dirty="0"/>
                </a:p>
              </p:txBody>
            </p:sp>
            <p:grpSp>
              <p:nvGrpSpPr>
                <p:cNvPr id="101" name="Grouper 48"/>
                <p:cNvGrpSpPr/>
                <p:nvPr/>
              </p:nvGrpSpPr>
              <p:grpSpPr>
                <a:xfrm>
                  <a:off x="3697180" y="2646765"/>
                  <a:ext cx="395557" cy="281805"/>
                  <a:chOff x="4860395" y="1494277"/>
                  <a:chExt cx="505537" cy="360158"/>
                </a:xfrm>
                <a:solidFill>
                  <a:srgbClr val="FFFFFF"/>
                </a:solidFill>
              </p:grpSpPr>
              <p:sp>
                <p:nvSpPr>
                  <p:cNvPr id="102" name="Ellipse 36"/>
                  <p:cNvSpPr/>
                  <p:nvPr/>
                </p:nvSpPr>
                <p:spPr>
                  <a:xfrm>
                    <a:off x="4860395" y="1770941"/>
                    <a:ext cx="83494" cy="83494"/>
                  </a:xfrm>
                  <a:prstGeom prst="ellipse">
                    <a:avLst/>
                  </a:prstGeom>
                  <a:grpFill/>
                  <a:ln w="28575" cmpd="sng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000"/>
                  </a:p>
                </p:txBody>
              </p:sp>
              <p:sp>
                <p:nvSpPr>
                  <p:cNvPr id="103" name="Ellipse 37"/>
                  <p:cNvSpPr/>
                  <p:nvPr/>
                </p:nvSpPr>
                <p:spPr>
                  <a:xfrm>
                    <a:off x="5001076" y="1615734"/>
                    <a:ext cx="83494" cy="83494"/>
                  </a:xfrm>
                  <a:prstGeom prst="ellipse">
                    <a:avLst/>
                  </a:prstGeom>
                  <a:grpFill/>
                  <a:ln w="28575" cmpd="sng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000"/>
                  </a:p>
                </p:txBody>
              </p:sp>
              <p:sp>
                <p:nvSpPr>
                  <p:cNvPr id="104" name="Ellipse 38"/>
                  <p:cNvSpPr/>
                  <p:nvPr/>
                </p:nvSpPr>
                <p:spPr>
                  <a:xfrm>
                    <a:off x="5141757" y="1732978"/>
                    <a:ext cx="83494" cy="83494"/>
                  </a:xfrm>
                  <a:prstGeom prst="ellipse">
                    <a:avLst/>
                  </a:prstGeom>
                  <a:grpFill/>
                  <a:ln w="28575" cmpd="sng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000"/>
                  </a:p>
                </p:txBody>
              </p:sp>
              <p:sp>
                <p:nvSpPr>
                  <p:cNvPr id="105" name="Ellipse 39"/>
                  <p:cNvSpPr/>
                  <p:nvPr/>
                </p:nvSpPr>
                <p:spPr>
                  <a:xfrm>
                    <a:off x="5282438" y="1494277"/>
                    <a:ext cx="83494" cy="83494"/>
                  </a:xfrm>
                  <a:prstGeom prst="ellipse">
                    <a:avLst/>
                  </a:prstGeom>
                  <a:grpFill/>
                  <a:ln w="28575" cmpd="sng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000"/>
                  </a:p>
                </p:txBody>
              </p:sp>
              <p:cxnSp>
                <p:nvCxnSpPr>
                  <p:cNvPr id="106" name="Connecteur droit 41"/>
                  <p:cNvCxnSpPr/>
                  <p:nvPr/>
                </p:nvCxnSpPr>
                <p:spPr>
                  <a:xfrm flipV="1">
                    <a:off x="4931662" y="1687001"/>
                    <a:ext cx="81641" cy="96167"/>
                  </a:xfrm>
                  <a:prstGeom prst="line">
                    <a:avLst/>
                  </a:prstGeom>
                  <a:grpFill/>
                  <a:ln w="28575" cmpd="sng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Connecteur droit 42"/>
                  <p:cNvCxnSpPr/>
                  <p:nvPr/>
                </p:nvCxnSpPr>
                <p:spPr>
                  <a:xfrm>
                    <a:off x="5072343" y="1687001"/>
                    <a:ext cx="81641" cy="58204"/>
                  </a:xfrm>
                  <a:prstGeom prst="line">
                    <a:avLst/>
                  </a:prstGeom>
                  <a:grpFill/>
                  <a:ln w="28575" cmpd="sng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Connecteur droit 43"/>
                  <p:cNvCxnSpPr/>
                  <p:nvPr/>
                </p:nvCxnSpPr>
                <p:spPr>
                  <a:xfrm flipV="1">
                    <a:off x="5210095" y="1574332"/>
                    <a:ext cx="97755" cy="162084"/>
                  </a:xfrm>
                  <a:prstGeom prst="line">
                    <a:avLst/>
                  </a:prstGeom>
                  <a:grpFill/>
                  <a:ln w="28575" cmpd="sng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66" name="Group 65"/>
            <p:cNvGrpSpPr/>
            <p:nvPr/>
          </p:nvGrpSpPr>
          <p:grpSpPr>
            <a:xfrm>
              <a:off x="1622342" y="5229567"/>
              <a:ext cx="1140056" cy="600138"/>
              <a:chOff x="-165389" y="3511442"/>
              <a:chExt cx="1861970" cy="98214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7" name="TextBox 15"/>
              <p:cNvSpPr txBox="1"/>
              <p:nvPr/>
            </p:nvSpPr>
            <p:spPr>
              <a:xfrm>
                <a:off x="-165389" y="4141722"/>
                <a:ext cx="1861970" cy="351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dirty="0" smtClean="0">
                    <a:latin typeface="Verdana"/>
                    <a:cs typeface="Verdana"/>
                  </a:rPr>
                  <a:t>Data management</a:t>
                </a:r>
                <a:endParaRPr lang="en-US" sz="800" dirty="0">
                  <a:latin typeface="Verdana"/>
                  <a:cs typeface="Verdana"/>
                </a:endParaRPr>
              </a:p>
            </p:txBody>
          </p:sp>
          <p:grpSp>
            <p:nvGrpSpPr>
              <p:cNvPr id="68" name="Grouper 110"/>
              <p:cNvGrpSpPr/>
              <p:nvPr/>
            </p:nvGrpSpPr>
            <p:grpSpPr>
              <a:xfrm>
                <a:off x="447066" y="3511442"/>
                <a:ext cx="587510" cy="587510"/>
                <a:chOff x="617216" y="3548802"/>
                <a:chExt cx="587510" cy="587510"/>
              </a:xfrm>
            </p:grpSpPr>
            <p:sp>
              <p:nvSpPr>
                <p:cNvPr id="69" name="Ellipse 87"/>
                <p:cNvSpPr/>
                <p:nvPr/>
              </p:nvSpPr>
              <p:spPr>
                <a:xfrm>
                  <a:off x="617216" y="3548802"/>
                  <a:ext cx="587510" cy="587510"/>
                </a:xfrm>
                <a:prstGeom prst="ellipse">
                  <a:avLst/>
                </a:prstGeom>
                <a:solidFill>
                  <a:srgbClr val="5461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00"/>
                </a:p>
              </p:txBody>
            </p:sp>
            <p:grpSp>
              <p:nvGrpSpPr>
                <p:cNvPr id="70" name="Grouper 104"/>
                <p:cNvGrpSpPr/>
                <p:nvPr/>
              </p:nvGrpSpPr>
              <p:grpSpPr>
                <a:xfrm>
                  <a:off x="704070" y="3621942"/>
                  <a:ext cx="417602" cy="429710"/>
                  <a:chOff x="704070" y="3621942"/>
                  <a:chExt cx="417602" cy="429710"/>
                </a:xfrm>
                <a:noFill/>
              </p:grpSpPr>
              <p:grpSp>
                <p:nvGrpSpPr>
                  <p:cNvPr id="71" name="Grouper 65"/>
                  <p:cNvGrpSpPr/>
                  <p:nvPr/>
                </p:nvGrpSpPr>
                <p:grpSpPr>
                  <a:xfrm>
                    <a:off x="704070" y="3621942"/>
                    <a:ext cx="417602" cy="429710"/>
                    <a:chOff x="375293" y="6000488"/>
                    <a:chExt cx="455202" cy="468400"/>
                  </a:xfrm>
                  <a:grpFill/>
                </p:grpSpPr>
                <p:cxnSp>
                  <p:nvCxnSpPr>
                    <p:cNvPr id="73" name="Connecteur droit 57"/>
                    <p:cNvCxnSpPr/>
                    <p:nvPr/>
                  </p:nvCxnSpPr>
                  <p:spPr>
                    <a:xfrm flipH="1">
                      <a:off x="601967" y="6274351"/>
                      <a:ext cx="927" cy="111042"/>
                    </a:xfrm>
                    <a:prstGeom prst="line">
                      <a:avLst/>
                    </a:prstGeom>
                    <a:grpFill/>
                    <a:ln w="25400" cmpd="sng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4" name="Ellipse 49"/>
                    <p:cNvSpPr/>
                    <p:nvPr/>
                  </p:nvSpPr>
                  <p:spPr>
                    <a:xfrm>
                      <a:off x="561147" y="6190858"/>
                      <a:ext cx="83494" cy="83494"/>
                    </a:xfrm>
                    <a:prstGeom prst="ellipse">
                      <a:avLst/>
                    </a:prstGeom>
                    <a:grpFill/>
                    <a:ln w="25400" cmpd="sng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1000"/>
                    </a:p>
                  </p:txBody>
                </p:sp>
                <p:sp>
                  <p:nvSpPr>
                    <p:cNvPr id="75" name="Ellipse 50"/>
                    <p:cNvSpPr/>
                    <p:nvPr/>
                  </p:nvSpPr>
                  <p:spPr>
                    <a:xfrm>
                      <a:off x="565426" y="6000488"/>
                      <a:ext cx="83494" cy="83494"/>
                    </a:xfrm>
                    <a:prstGeom prst="ellipse">
                      <a:avLst/>
                    </a:prstGeom>
                    <a:grpFill/>
                    <a:ln w="25400" cmpd="sng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1000"/>
                    </a:p>
                  </p:txBody>
                </p:sp>
                <p:sp>
                  <p:nvSpPr>
                    <p:cNvPr id="76" name="Ellipse 51"/>
                    <p:cNvSpPr/>
                    <p:nvPr/>
                  </p:nvSpPr>
                  <p:spPr>
                    <a:xfrm>
                      <a:off x="563625" y="6385394"/>
                      <a:ext cx="83494" cy="83494"/>
                    </a:xfrm>
                    <a:prstGeom prst="ellipse">
                      <a:avLst/>
                    </a:prstGeom>
                    <a:grpFill/>
                    <a:ln w="25400" cmpd="sng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1000"/>
                    </a:p>
                  </p:txBody>
                </p:sp>
                <p:sp>
                  <p:nvSpPr>
                    <p:cNvPr id="77" name="Ellipse 53"/>
                    <p:cNvSpPr/>
                    <p:nvPr/>
                  </p:nvSpPr>
                  <p:spPr>
                    <a:xfrm>
                      <a:off x="747001" y="6190858"/>
                      <a:ext cx="83494" cy="83494"/>
                    </a:xfrm>
                    <a:prstGeom prst="ellipse">
                      <a:avLst/>
                    </a:prstGeom>
                    <a:grpFill/>
                    <a:ln w="25400" cmpd="sng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1000"/>
                    </a:p>
                  </p:txBody>
                </p:sp>
                <p:sp>
                  <p:nvSpPr>
                    <p:cNvPr id="78" name="Ellipse 54"/>
                    <p:cNvSpPr/>
                    <p:nvPr/>
                  </p:nvSpPr>
                  <p:spPr>
                    <a:xfrm>
                      <a:off x="375293" y="6190858"/>
                      <a:ext cx="83494" cy="83494"/>
                    </a:xfrm>
                    <a:prstGeom prst="ellipse">
                      <a:avLst/>
                    </a:prstGeom>
                    <a:grpFill/>
                    <a:ln w="25400" cmpd="sng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1000"/>
                    </a:p>
                  </p:txBody>
                </p:sp>
                <p:cxnSp>
                  <p:nvCxnSpPr>
                    <p:cNvPr id="79" name="Connecteur droit 58"/>
                    <p:cNvCxnSpPr/>
                    <p:nvPr/>
                  </p:nvCxnSpPr>
                  <p:spPr>
                    <a:xfrm>
                      <a:off x="644641" y="6232605"/>
                      <a:ext cx="102360" cy="0"/>
                    </a:xfrm>
                    <a:prstGeom prst="line">
                      <a:avLst/>
                    </a:prstGeom>
                    <a:grpFill/>
                    <a:ln w="25400" cmpd="sng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Connecteur droit 61"/>
                    <p:cNvCxnSpPr/>
                    <p:nvPr/>
                  </p:nvCxnSpPr>
                  <p:spPr>
                    <a:xfrm>
                      <a:off x="466776" y="6235196"/>
                      <a:ext cx="102360" cy="0"/>
                    </a:xfrm>
                    <a:prstGeom prst="line">
                      <a:avLst/>
                    </a:prstGeom>
                    <a:grpFill/>
                    <a:ln w="25400" cmpd="sng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2" name="Connecteur droit 103"/>
                  <p:cNvCxnSpPr/>
                  <p:nvPr/>
                </p:nvCxnSpPr>
                <p:spPr>
                  <a:xfrm flipH="1">
                    <a:off x="912982" y="3705507"/>
                    <a:ext cx="850" cy="101870"/>
                  </a:xfrm>
                  <a:prstGeom prst="line">
                    <a:avLst/>
                  </a:prstGeom>
                  <a:grpFill/>
                  <a:ln w="25400" cmpd="sng"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90" name="Group 89"/>
            <p:cNvGrpSpPr/>
            <p:nvPr/>
          </p:nvGrpSpPr>
          <p:grpSpPr>
            <a:xfrm>
              <a:off x="5434149" y="5246512"/>
              <a:ext cx="1061509" cy="605296"/>
              <a:chOff x="3496983" y="3514851"/>
              <a:chExt cx="1733685" cy="99059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1" name="TextBox 11"/>
              <p:cNvSpPr txBox="1"/>
              <p:nvPr/>
            </p:nvSpPr>
            <p:spPr>
              <a:xfrm>
                <a:off x="3496983" y="4153574"/>
                <a:ext cx="1733685" cy="351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dirty="0" smtClean="0">
                    <a:latin typeface="Verdana"/>
                    <a:cs typeface="Verdana"/>
                  </a:rPr>
                  <a:t>Machine learning</a:t>
                </a:r>
                <a:endParaRPr lang="en-US" sz="800" dirty="0">
                  <a:latin typeface="Verdana"/>
                  <a:cs typeface="Verdana"/>
                </a:endParaRPr>
              </a:p>
            </p:txBody>
          </p:sp>
          <p:grpSp>
            <p:nvGrpSpPr>
              <p:cNvPr id="92" name="Grouper 112"/>
              <p:cNvGrpSpPr/>
              <p:nvPr/>
            </p:nvGrpSpPr>
            <p:grpSpPr>
              <a:xfrm>
                <a:off x="4080517" y="3514851"/>
                <a:ext cx="587510" cy="587510"/>
                <a:chOff x="3968458" y="3641858"/>
                <a:chExt cx="587510" cy="587510"/>
              </a:xfrm>
            </p:grpSpPr>
            <p:sp>
              <p:nvSpPr>
                <p:cNvPr id="93" name="Ellipse 98"/>
                <p:cNvSpPr/>
                <p:nvPr/>
              </p:nvSpPr>
              <p:spPr>
                <a:xfrm>
                  <a:off x="3968458" y="3641858"/>
                  <a:ext cx="587510" cy="587510"/>
                </a:xfrm>
                <a:prstGeom prst="ellipse">
                  <a:avLst/>
                </a:prstGeom>
                <a:solidFill>
                  <a:srgbClr val="5461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00" dirty="0"/>
                </a:p>
              </p:txBody>
            </p:sp>
            <p:grpSp>
              <p:nvGrpSpPr>
                <p:cNvPr id="94" name="Group 21534"/>
                <p:cNvGrpSpPr/>
                <p:nvPr/>
              </p:nvGrpSpPr>
              <p:grpSpPr>
                <a:xfrm>
                  <a:off x="4066948" y="3734673"/>
                  <a:ext cx="413806" cy="415017"/>
                  <a:chOff x="637686" y="4909919"/>
                  <a:chExt cx="542925" cy="544513"/>
                </a:xfrm>
                <a:solidFill>
                  <a:srgbClr val="FFFFFF"/>
                </a:solidFill>
              </p:grpSpPr>
              <p:sp>
                <p:nvSpPr>
                  <p:cNvPr id="95" name="Freeform 17"/>
                  <p:cNvSpPr>
                    <a:spLocks noEditPoints="1"/>
                  </p:cNvSpPr>
                  <p:nvPr/>
                </p:nvSpPr>
                <p:spPr bwMode="auto">
                  <a:xfrm>
                    <a:off x="944074" y="4909919"/>
                    <a:ext cx="236537" cy="236537"/>
                  </a:xfrm>
                  <a:custGeom>
                    <a:avLst/>
                    <a:gdLst>
                      <a:gd name="T0" fmla="*/ 63 w 63"/>
                      <a:gd name="T1" fmla="*/ 35 h 63"/>
                      <a:gd name="T2" fmla="*/ 56 w 63"/>
                      <a:gd name="T3" fmla="*/ 40 h 63"/>
                      <a:gd name="T4" fmla="*/ 55 w 63"/>
                      <a:gd name="T5" fmla="*/ 49 h 63"/>
                      <a:gd name="T6" fmla="*/ 57 w 63"/>
                      <a:gd name="T7" fmla="*/ 51 h 63"/>
                      <a:gd name="T8" fmla="*/ 51 w 63"/>
                      <a:gd name="T9" fmla="*/ 57 h 63"/>
                      <a:gd name="T10" fmla="*/ 35 w 63"/>
                      <a:gd name="T11" fmla="*/ 63 h 63"/>
                      <a:gd name="T12" fmla="*/ 27 w 63"/>
                      <a:gd name="T13" fmla="*/ 63 h 63"/>
                      <a:gd name="T14" fmla="*/ 11 w 63"/>
                      <a:gd name="T15" fmla="*/ 56 h 63"/>
                      <a:gd name="T16" fmla="*/ 6 w 63"/>
                      <a:gd name="T17" fmla="*/ 50 h 63"/>
                      <a:gd name="T18" fmla="*/ 9 w 63"/>
                      <a:gd name="T19" fmla="*/ 42 h 63"/>
                      <a:gd name="T20" fmla="*/ 2 w 63"/>
                      <a:gd name="T21" fmla="*/ 35 h 63"/>
                      <a:gd name="T22" fmla="*/ 0 w 63"/>
                      <a:gd name="T23" fmla="*/ 33 h 63"/>
                      <a:gd name="T24" fmla="*/ 0 w 63"/>
                      <a:gd name="T25" fmla="*/ 30 h 63"/>
                      <a:gd name="T26" fmla="*/ 1 w 63"/>
                      <a:gd name="T27" fmla="*/ 27 h 63"/>
                      <a:gd name="T28" fmla="*/ 6 w 63"/>
                      <a:gd name="T29" fmla="*/ 24 h 63"/>
                      <a:gd name="T30" fmla="*/ 8 w 63"/>
                      <a:gd name="T31" fmla="*/ 13 h 63"/>
                      <a:gd name="T32" fmla="*/ 8 w 63"/>
                      <a:gd name="T33" fmla="*/ 11 h 63"/>
                      <a:gd name="T34" fmla="*/ 13 w 63"/>
                      <a:gd name="T35" fmla="*/ 6 h 63"/>
                      <a:gd name="T36" fmla="*/ 21 w 63"/>
                      <a:gd name="T37" fmla="*/ 8 h 63"/>
                      <a:gd name="T38" fmla="*/ 28 w 63"/>
                      <a:gd name="T39" fmla="*/ 1 h 63"/>
                      <a:gd name="T40" fmla="*/ 28 w 63"/>
                      <a:gd name="T41" fmla="*/ 0 h 63"/>
                      <a:gd name="T42" fmla="*/ 35 w 63"/>
                      <a:gd name="T43" fmla="*/ 0 h 63"/>
                      <a:gd name="T44" fmla="*/ 36 w 63"/>
                      <a:gd name="T45" fmla="*/ 1 h 63"/>
                      <a:gd name="T46" fmla="*/ 51 w 63"/>
                      <a:gd name="T47" fmla="*/ 7 h 63"/>
                      <a:gd name="T48" fmla="*/ 52 w 63"/>
                      <a:gd name="T49" fmla="*/ 7 h 63"/>
                      <a:gd name="T50" fmla="*/ 57 w 63"/>
                      <a:gd name="T51" fmla="*/ 12 h 63"/>
                      <a:gd name="T52" fmla="*/ 58 w 63"/>
                      <a:gd name="T53" fmla="*/ 25 h 63"/>
                      <a:gd name="T54" fmla="*/ 63 w 63"/>
                      <a:gd name="T55" fmla="*/ 27 h 63"/>
                      <a:gd name="T56" fmla="*/ 63 w 63"/>
                      <a:gd name="T57" fmla="*/ 35 h 63"/>
                      <a:gd name="T58" fmla="*/ 32 w 63"/>
                      <a:gd name="T59" fmla="*/ 44 h 63"/>
                      <a:gd name="T60" fmla="*/ 44 w 63"/>
                      <a:gd name="T61" fmla="*/ 32 h 63"/>
                      <a:gd name="T62" fmla="*/ 32 w 63"/>
                      <a:gd name="T63" fmla="*/ 19 h 63"/>
                      <a:gd name="T64" fmla="*/ 19 w 63"/>
                      <a:gd name="T65" fmla="*/ 32 h 63"/>
                      <a:gd name="T66" fmla="*/ 32 w 63"/>
                      <a:gd name="T67" fmla="*/ 44 h 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63" h="63">
                        <a:moveTo>
                          <a:pt x="63" y="35"/>
                        </a:moveTo>
                        <a:cubicBezTo>
                          <a:pt x="60" y="35"/>
                          <a:pt x="57" y="37"/>
                          <a:pt x="56" y="40"/>
                        </a:cubicBezTo>
                        <a:cubicBezTo>
                          <a:pt x="54" y="43"/>
                          <a:pt x="54" y="46"/>
                          <a:pt x="55" y="49"/>
                        </a:cubicBezTo>
                        <a:cubicBezTo>
                          <a:pt x="56" y="49"/>
                          <a:pt x="56" y="50"/>
                          <a:pt x="57" y="51"/>
                        </a:cubicBezTo>
                        <a:cubicBezTo>
                          <a:pt x="55" y="53"/>
                          <a:pt x="53" y="55"/>
                          <a:pt x="51" y="57"/>
                        </a:cubicBezTo>
                        <a:cubicBezTo>
                          <a:pt x="43" y="52"/>
                          <a:pt x="36" y="54"/>
                          <a:pt x="35" y="63"/>
                        </a:cubicBezTo>
                        <a:cubicBezTo>
                          <a:pt x="32" y="63"/>
                          <a:pt x="29" y="63"/>
                          <a:pt x="27" y="63"/>
                        </a:cubicBezTo>
                        <a:cubicBezTo>
                          <a:pt x="26" y="54"/>
                          <a:pt x="17" y="51"/>
                          <a:pt x="11" y="56"/>
                        </a:cubicBezTo>
                        <a:cubicBezTo>
                          <a:pt x="10" y="54"/>
                          <a:pt x="8" y="52"/>
                          <a:pt x="6" y="50"/>
                        </a:cubicBezTo>
                        <a:cubicBezTo>
                          <a:pt x="8" y="48"/>
                          <a:pt x="9" y="45"/>
                          <a:pt x="9" y="42"/>
                        </a:cubicBezTo>
                        <a:cubicBezTo>
                          <a:pt x="8" y="39"/>
                          <a:pt x="5" y="36"/>
                          <a:pt x="2" y="35"/>
                        </a:cubicBezTo>
                        <a:cubicBezTo>
                          <a:pt x="1" y="35"/>
                          <a:pt x="0" y="35"/>
                          <a:pt x="0" y="33"/>
                        </a:cubicBezTo>
                        <a:cubicBezTo>
                          <a:pt x="0" y="32"/>
                          <a:pt x="0" y="31"/>
                          <a:pt x="0" y="30"/>
                        </a:cubicBezTo>
                        <a:cubicBezTo>
                          <a:pt x="0" y="29"/>
                          <a:pt x="0" y="28"/>
                          <a:pt x="1" y="27"/>
                        </a:cubicBezTo>
                        <a:cubicBezTo>
                          <a:pt x="3" y="26"/>
                          <a:pt x="5" y="26"/>
                          <a:pt x="6" y="24"/>
                        </a:cubicBezTo>
                        <a:cubicBezTo>
                          <a:pt x="9" y="21"/>
                          <a:pt x="10" y="17"/>
                          <a:pt x="8" y="13"/>
                        </a:cubicBezTo>
                        <a:cubicBezTo>
                          <a:pt x="7" y="12"/>
                          <a:pt x="7" y="12"/>
                          <a:pt x="8" y="11"/>
                        </a:cubicBezTo>
                        <a:cubicBezTo>
                          <a:pt x="10" y="9"/>
                          <a:pt x="11" y="8"/>
                          <a:pt x="13" y="6"/>
                        </a:cubicBezTo>
                        <a:cubicBezTo>
                          <a:pt x="16" y="8"/>
                          <a:pt x="18" y="8"/>
                          <a:pt x="21" y="8"/>
                        </a:cubicBezTo>
                        <a:cubicBezTo>
                          <a:pt x="24" y="7"/>
                          <a:pt x="27" y="5"/>
                          <a:pt x="28" y="1"/>
                        </a:cubicBezTo>
                        <a:cubicBezTo>
                          <a:pt x="28" y="1"/>
                          <a:pt x="28" y="1"/>
                          <a:pt x="28" y="0"/>
                        </a:cubicBezTo>
                        <a:cubicBezTo>
                          <a:pt x="31" y="0"/>
                          <a:pt x="33" y="0"/>
                          <a:pt x="35" y="0"/>
                        </a:cubicBezTo>
                        <a:cubicBezTo>
                          <a:pt x="35" y="0"/>
                          <a:pt x="36" y="0"/>
                          <a:pt x="36" y="1"/>
                        </a:cubicBezTo>
                        <a:cubicBezTo>
                          <a:pt x="38" y="8"/>
                          <a:pt x="44" y="11"/>
                          <a:pt x="51" y="7"/>
                        </a:cubicBezTo>
                        <a:cubicBezTo>
                          <a:pt x="51" y="7"/>
                          <a:pt x="51" y="7"/>
                          <a:pt x="52" y="7"/>
                        </a:cubicBezTo>
                        <a:cubicBezTo>
                          <a:pt x="53" y="9"/>
                          <a:pt x="55" y="10"/>
                          <a:pt x="57" y="12"/>
                        </a:cubicBezTo>
                        <a:cubicBezTo>
                          <a:pt x="53" y="17"/>
                          <a:pt x="54" y="23"/>
                          <a:pt x="58" y="25"/>
                        </a:cubicBezTo>
                        <a:cubicBezTo>
                          <a:pt x="59" y="26"/>
                          <a:pt x="61" y="27"/>
                          <a:pt x="63" y="27"/>
                        </a:cubicBezTo>
                        <a:cubicBezTo>
                          <a:pt x="63" y="30"/>
                          <a:pt x="63" y="33"/>
                          <a:pt x="63" y="35"/>
                        </a:cubicBezTo>
                        <a:close/>
                        <a:moveTo>
                          <a:pt x="32" y="44"/>
                        </a:moveTo>
                        <a:cubicBezTo>
                          <a:pt x="39" y="44"/>
                          <a:pt x="44" y="39"/>
                          <a:pt x="44" y="32"/>
                        </a:cubicBezTo>
                        <a:cubicBezTo>
                          <a:pt x="44" y="25"/>
                          <a:pt x="38" y="19"/>
                          <a:pt x="32" y="19"/>
                        </a:cubicBezTo>
                        <a:cubicBezTo>
                          <a:pt x="25" y="19"/>
                          <a:pt x="19" y="25"/>
                          <a:pt x="19" y="32"/>
                        </a:cubicBezTo>
                        <a:cubicBezTo>
                          <a:pt x="19" y="38"/>
                          <a:pt x="25" y="44"/>
                          <a:pt x="32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000"/>
                  </a:p>
                </p:txBody>
              </p:sp>
              <p:sp>
                <p:nvSpPr>
                  <p:cNvPr id="96" name="Freeform 18"/>
                  <p:cNvSpPr>
                    <a:spLocks noEditPoints="1"/>
                  </p:cNvSpPr>
                  <p:nvPr/>
                </p:nvSpPr>
                <p:spPr bwMode="auto">
                  <a:xfrm>
                    <a:off x="637686" y="5041682"/>
                    <a:ext cx="415925" cy="412750"/>
                  </a:xfrm>
                  <a:custGeom>
                    <a:avLst/>
                    <a:gdLst>
                      <a:gd name="T0" fmla="*/ 1 w 111"/>
                      <a:gd name="T1" fmla="*/ 39 h 110"/>
                      <a:gd name="T2" fmla="*/ 6 w 111"/>
                      <a:gd name="T3" fmla="*/ 27 h 110"/>
                      <a:gd name="T4" fmla="*/ 7 w 111"/>
                      <a:gd name="T5" fmla="*/ 26 h 110"/>
                      <a:gd name="T6" fmla="*/ 27 w 111"/>
                      <a:gd name="T7" fmla="*/ 13 h 110"/>
                      <a:gd name="T8" fmla="*/ 27 w 111"/>
                      <a:gd name="T9" fmla="*/ 7 h 110"/>
                      <a:gd name="T10" fmla="*/ 28 w 111"/>
                      <a:gd name="T11" fmla="*/ 5 h 110"/>
                      <a:gd name="T12" fmla="*/ 42 w 111"/>
                      <a:gd name="T13" fmla="*/ 0 h 110"/>
                      <a:gd name="T14" fmla="*/ 43 w 111"/>
                      <a:gd name="T15" fmla="*/ 2 h 110"/>
                      <a:gd name="T16" fmla="*/ 70 w 111"/>
                      <a:gd name="T17" fmla="*/ 1 h 110"/>
                      <a:gd name="T18" fmla="*/ 72 w 111"/>
                      <a:gd name="T19" fmla="*/ 0 h 110"/>
                      <a:gd name="T20" fmla="*/ 83 w 111"/>
                      <a:gd name="T21" fmla="*/ 5 h 110"/>
                      <a:gd name="T22" fmla="*/ 84 w 111"/>
                      <a:gd name="T23" fmla="*/ 7 h 110"/>
                      <a:gd name="T24" fmla="*/ 103 w 111"/>
                      <a:gd name="T25" fmla="*/ 26 h 110"/>
                      <a:gd name="T26" fmla="*/ 105 w 111"/>
                      <a:gd name="T27" fmla="*/ 27 h 110"/>
                      <a:gd name="T28" fmla="*/ 110 w 111"/>
                      <a:gd name="T29" fmla="*/ 39 h 110"/>
                      <a:gd name="T30" fmla="*/ 103 w 111"/>
                      <a:gd name="T31" fmla="*/ 45 h 110"/>
                      <a:gd name="T32" fmla="*/ 109 w 111"/>
                      <a:gd name="T33" fmla="*/ 67 h 110"/>
                      <a:gd name="T34" fmla="*/ 110 w 111"/>
                      <a:gd name="T35" fmla="*/ 69 h 110"/>
                      <a:gd name="T36" fmla="*/ 106 w 111"/>
                      <a:gd name="T37" fmla="*/ 81 h 110"/>
                      <a:gd name="T38" fmla="*/ 104 w 111"/>
                      <a:gd name="T39" fmla="*/ 81 h 110"/>
                      <a:gd name="T40" fmla="*/ 88 w 111"/>
                      <a:gd name="T41" fmla="*/ 86 h 110"/>
                      <a:gd name="T42" fmla="*/ 84 w 111"/>
                      <a:gd name="T43" fmla="*/ 102 h 110"/>
                      <a:gd name="T44" fmla="*/ 84 w 111"/>
                      <a:gd name="T45" fmla="*/ 104 h 110"/>
                      <a:gd name="T46" fmla="*/ 70 w 111"/>
                      <a:gd name="T47" fmla="*/ 110 h 110"/>
                      <a:gd name="T48" fmla="*/ 55 w 111"/>
                      <a:gd name="T49" fmla="*/ 99 h 110"/>
                      <a:gd name="T50" fmla="*/ 40 w 111"/>
                      <a:gd name="T51" fmla="*/ 110 h 110"/>
                      <a:gd name="T52" fmla="*/ 26 w 111"/>
                      <a:gd name="T53" fmla="*/ 104 h 110"/>
                      <a:gd name="T54" fmla="*/ 23 w 111"/>
                      <a:gd name="T55" fmla="*/ 86 h 110"/>
                      <a:gd name="T56" fmla="*/ 5 w 111"/>
                      <a:gd name="T57" fmla="*/ 82 h 110"/>
                      <a:gd name="T58" fmla="*/ 0 w 111"/>
                      <a:gd name="T59" fmla="*/ 69 h 110"/>
                      <a:gd name="T60" fmla="*/ 1 w 111"/>
                      <a:gd name="T61" fmla="*/ 39 h 110"/>
                      <a:gd name="T62" fmla="*/ 55 w 111"/>
                      <a:gd name="T63" fmla="*/ 32 h 110"/>
                      <a:gd name="T64" fmla="*/ 33 w 111"/>
                      <a:gd name="T65" fmla="*/ 55 h 110"/>
                      <a:gd name="T66" fmla="*/ 55 w 111"/>
                      <a:gd name="T67" fmla="*/ 77 h 110"/>
                      <a:gd name="T68" fmla="*/ 78 w 111"/>
                      <a:gd name="T69" fmla="*/ 55 h 110"/>
                      <a:gd name="T70" fmla="*/ 55 w 111"/>
                      <a:gd name="T71" fmla="*/ 32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11" h="110">
                        <a:moveTo>
                          <a:pt x="1" y="39"/>
                        </a:moveTo>
                        <a:cubicBezTo>
                          <a:pt x="2" y="35"/>
                          <a:pt x="4" y="31"/>
                          <a:pt x="6" y="27"/>
                        </a:cubicBezTo>
                        <a:cubicBezTo>
                          <a:pt x="6" y="26"/>
                          <a:pt x="7" y="26"/>
                          <a:pt x="7" y="26"/>
                        </a:cubicBezTo>
                        <a:cubicBezTo>
                          <a:pt x="17" y="28"/>
                          <a:pt x="26" y="23"/>
                          <a:pt x="27" y="13"/>
                        </a:cubicBezTo>
                        <a:cubicBezTo>
                          <a:pt x="28" y="11"/>
                          <a:pt x="27" y="9"/>
                          <a:pt x="27" y="7"/>
                        </a:cubicBezTo>
                        <a:cubicBezTo>
                          <a:pt x="27" y="6"/>
                          <a:pt x="27" y="5"/>
                          <a:pt x="28" y="5"/>
                        </a:cubicBezTo>
                        <a:cubicBezTo>
                          <a:pt x="32" y="3"/>
                          <a:pt x="37" y="1"/>
                          <a:pt x="42" y="0"/>
                        </a:cubicBezTo>
                        <a:cubicBezTo>
                          <a:pt x="42" y="0"/>
                          <a:pt x="43" y="1"/>
                          <a:pt x="43" y="2"/>
                        </a:cubicBezTo>
                        <a:cubicBezTo>
                          <a:pt x="50" y="11"/>
                          <a:pt x="63" y="10"/>
                          <a:pt x="70" y="1"/>
                        </a:cubicBezTo>
                        <a:cubicBezTo>
                          <a:pt x="70" y="0"/>
                          <a:pt x="71" y="0"/>
                          <a:pt x="72" y="0"/>
                        </a:cubicBezTo>
                        <a:cubicBezTo>
                          <a:pt x="76" y="2"/>
                          <a:pt x="79" y="4"/>
                          <a:pt x="83" y="5"/>
                        </a:cubicBezTo>
                        <a:cubicBezTo>
                          <a:pt x="84" y="5"/>
                          <a:pt x="84" y="6"/>
                          <a:pt x="84" y="7"/>
                        </a:cubicBezTo>
                        <a:cubicBezTo>
                          <a:pt x="81" y="19"/>
                          <a:pt x="91" y="29"/>
                          <a:pt x="103" y="26"/>
                        </a:cubicBezTo>
                        <a:cubicBezTo>
                          <a:pt x="104" y="26"/>
                          <a:pt x="105" y="26"/>
                          <a:pt x="105" y="27"/>
                        </a:cubicBezTo>
                        <a:cubicBezTo>
                          <a:pt x="107" y="31"/>
                          <a:pt x="109" y="34"/>
                          <a:pt x="110" y="39"/>
                        </a:cubicBezTo>
                        <a:cubicBezTo>
                          <a:pt x="107" y="40"/>
                          <a:pt x="105" y="42"/>
                          <a:pt x="103" y="45"/>
                        </a:cubicBezTo>
                        <a:cubicBezTo>
                          <a:pt x="99" y="53"/>
                          <a:pt x="101" y="63"/>
                          <a:pt x="109" y="67"/>
                        </a:cubicBezTo>
                        <a:cubicBezTo>
                          <a:pt x="110" y="68"/>
                          <a:pt x="111" y="68"/>
                          <a:pt x="110" y="69"/>
                        </a:cubicBezTo>
                        <a:cubicBezTo>
                          <a:pt x="109" y="73"/>
                          <a:pt x="107" y="77"/>
                          <a:pt x="106" y="81"/>
                        </a:cubicBezTo>
                        <a:cubicBezTo>
                          <a:pt x="106" y="81"/>
                          <a:pt x="105" y="82"/>
                          <a:pt x="104" y="81"/>
                        </a:cubicBezTo>
                        <a:cubicBezTo>
                          <a:pt x="98" y="80"/>
                          <a:pt x="93" y="81"/>
                          <a:pt x="88" y="86"/>
                        </a:cubicBezTo>
                        <a:cubicBezTo>
                          <a:pt x="83" y="90"/>
                          <a:pt x="82" y="96"/>
                          <a:pt x="84" y="102"/>
                        </a:cubicBezTo>
                        <a:cubicBezTo>
                          <a:pt x="85" y="103"/>
                          <a:pt x="85" y="103"/>
                          <a:pt x="84" y="104"/>
                        </a:cubicBezTo>
                        <a:cubicBezTo>
                          <a:pt x="80" y="106"/>
                          <a:pt x="75" y="108"/>
                          <a:pt x="70" y="110"/>
                        </a:cubicBezTo>
                        <a:cubicBezTo>
                          <a:pt x="67" y="103"/>
                          <a:pt x="62" y="99"/>
                          <a:pt x="55" y="99"/>
                        </a:cubicBezTo>
                        <a:cubicBezTo>
                          <a:pt x="48" y="99"/>
                          <a:pt x="43" y="103"/>
                          <a:pt x="40" y="110"/>
                        </a:cubicBezTo>
                        <a:cubicBezTo>
                          <a:pt x="35" y="108"/>
                          <a:pt x="31" y="106"/>
                          <a:pt x="26" y="104"/>
                        </a:cubicBezTo>
                        <a:cubicBezTo>
                          <a:pt x="29" y="97"/>
                          <a:pt x="28" y="91"/>
                          <a:pt x="23" y="86"/>
                        </a:cubicBezTo>
                        <a:cubicBezTo>
                          <a:pt x="18" y="81"/>
                          <a:pt x="12" y="80"/>
                          <a:pt x="5" y="82"/>
                        </a:cubicBezTo>
                        <a:cubicBezTo>
                          <a:pt x="4" y="78"/>
                          <a:pt x="2" y="74"/>
                          <a:pt x="0" y="69"/>
                        </a:cubicBezTo>
                        <a:cubicBezTo>
                          <a:pt x="13" y="64"/>
                          <a:pt x="14" y="46"/>
                          <a:pt x="1" y="39"/>
                        </a:cubicBezTo>
                        <a:close/>
                        <a:moveTo>
                          <a:pt x="55" y="32"/>
                        </a:moveTo>
                        <a:cubicBezTo>
                          <a:pt x="43" y="32"/>
                          <a:pt x="33" y="42"/>
                          <a:pt x="33" y="55"/>
                        </a:cubicBezTo>
                        <a:cubicBezTo>
                          <a:pt x="33" y="67"/>
                          <a:pt x="43" y="77"/>
                          <a:pt x="55" y="77"/>
                        </a:cubicBezTo>
                        <a:cubicBezTo>
                          <a:pt x="68" y="77"/>
                          <a:pt x="78" y="67"/>
                          <a:pt x="78" y="55"/>
                        </a:cubicBezTo>
                        <a:cubicBezTo>
                          <a:pt x="78" y="42"/>
                          <a:pt x="68" y="32"/>
                          <a:pt x="55" y="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000"/>
                  </a:p>
                </p:txBody>
              </p:sp>
            </p:grpSp>
          </p:grpSp>
        </p:grpSp>
      </p:grpSp>
      <p:sp>
        <p:nvSpPr>
          <p:cNvPr id="109" name="Rectangle 108"/>
          <p:cNvSpPr/>
          <p:nvPr/>
        </p:nvSpPr>
        <p:spPr>
          <a:xfrm>
            <a:off x="1699514" y="3120752"/>
            <a:ext cx="6353122" cy="130529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Swiss Data Science Center</a:t>
            </a:r>
            <a:endParaRPr lang="en-US" sz="2000" dirty="0"/>
          </a:p>
        </p:txBody>
      </p:sp>
      <p:grpSp>
        <p:nvGrpSpPr>
          <p:cNvPr id="47" name="Group 46"/>
          <p:cNvGrpSpPr/>
          <p:nvPr/>
        </p:nvGrpSpPr>
        <p:grpSpPr>
          <a:xfrm>
            <a:off x="1858554" y="1722244"/>
            <a:ext cx="6232469" cy="754115"/>
            <a:chOff x="1893722" y="1678284"/>
            <a:chExt cx="6232469" cy="754115"/>
          </a:xfrm>
        </p:grpSpPr>
        <p:sp>
          <p:nvSpPr>
            <p:cNvPr id="130" name="Rectangle 129"/>
            <p:cNvSpPr/>
            <p:nvPr/>
          </p:nvSpPr>
          <p:spPr>
            <a:xfrm>
              <a:off x="6699711" y="1678284"/>
              <a:ext cx="1426480" cy="75411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Digital Humanities</a:t>
              </a:r>
              <a:endParaRPr lang="en-US" sz="1400" dirty="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893722" y="1678284"/>
              <a:ext cx="1396414" cy="75411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Environmental</a:t>
              </a:r>
            </a:p>
            <a:p>
              <a:pPr algn="ctr"/>
              <a:r>
                <a:rPr lang="en-US" sz="1400" dirty="0" smtClean="0"/>
                <a:t>Sciences</a:t>
              </a:r>
              <a:endParaRPr lang="en-US" sz="1400" dirty="0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3497421" y="1678284"/>
              <a:ext cx="1396414" cy="75411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Personalized</a:t>
              </a:r>
            </a:p>
            <a:p>
              <a:pPr algn="ctr"/>
              <a:r>
                <a:rPr lang="en-US" sz="1400" dirty="0" smtClean="0"/>
                <a:t>Health</a:t>
              </a:r>
              <a:endParaRPr lang="en-US" sz="1400" dirty="0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101120" y="1678284"/>
              <a:ext cx="1396415" cy="75411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Manufacturing intelligence</a:t>
              </a:r>
              <a:endParaRPr lang="en-US" sz="1400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894156" y="5454808"/>
            <a:ext cx="563127" cy="49493"/>
            <a:chOff x="3885364" y="5402056"/>
            <a:chExt cx="563127" cy="49493"/>
          </a:xfrm>
        </p:grpSpPr>
        <p:sp>
          <p:nvSpPr>
            <p:cNvPr id="52" name="Oval 51"/>
            <p:cNvSpPr/>
            <p:nvPr/>
          </p:nvSpPr>
          <p:spPr>
            <a:xfrm>
              <a:off x="3885364" y="5405830"/>
              <a:ext cx="45719" cy="4571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4145642" y="5402056"/>
              <a:ext cx="45719" cy="4571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402772" y="5404170"/>
              <a:ext cx="45719" cy="4571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153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2. A </a:t>
            </a:r>
            <a:r>
              <a:rPr lang="fr-CH" dirty="0" err="1"/>
              <a:t>F</a:t>
            </a:r>
            <a:r>
              <a:rPr lang="fr-CH" dirty="0" err="1" smtClean="0"/>
              <a:t>ragmented</a:t>
            </a:r>
            <a:r>
              <a:rPr lang="fr-CH" dirty="0" smtClean="0"/>
              <a:t> </a:t>
            </a:r>
            <a:r>
              <a:rPr lang="fr-CH" dirty="0" err="1" smtClean="0"/>
              <a:t>Ecosystem</a:t>
            </a:r>
            <a:endParaRPr lang="fr-FR" dirty="0"/>
          </a:p>
        </p:txBody>
      </p:sp>
      <p:sp>
        <p:nvSpPr>
          <p:cNvPr id="32" name="TextBox 31"/>
          <p:cNvSpPr txBox="1"/>
          <p:nvPr/>
        </p:nvSpPr>
        <p:spPr>
          <a:xfrm>
            <a:off x="6391452" y="2910976"/>
            <a:ext cx="2606547" cy="21293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Verdana"/>
                <a:cs typeface="Verdana"/>
              </a:rPr>
              <a:t>Personalized health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Verdana"/>
              <a:cs typeface="Verdana"/>
            </a:endParaRP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Verdana"/>
                <a:cs typeface="Verdana"/>
              </a:rPr>
              <a:t>Smart cities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Verdana"/>
              <a:cs typeface="Verdana"/>
            </a:endParaRP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Verdana"/>
                <a:cs typeface="Verdana"/>
              </a:rPr>
              <a:t>Environmental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Verdana"/>
                <a:cs typeface="Verdana"/>
              </a:rPr>
              <a:t>sciences</a:t>
            </a: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Verdana"/>
                <a:cs typeface="Verdana"/>
              </a:rPr>
              <a:t>Material sciences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Verdana"/>
              <a:cs typeface="Verdana"/>
            </a:endParaRP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Verdana"/>
                <a:cs typeface="Verdana"/>
              </a:rPr>
              <a:t>Social sciences </a:t>
            </a: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Verdana"/>
                <a:cs typeface="Verdana"/>
              </a:rPr>
              <a:t>Economics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Verdana"/>
              <a:cs typeface="Verdana"/>
            </a:endParaRP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  <a:latin typeface="Verdana"/>
                <a:cs typeface="Verdana"/>
              </a:rPr>
              <a:t>Digital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Verdana"/>
                <a:cs typeface="Verdana"/>
              </a:rPr>
              <a:t>humanities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337789" y="3522857"/>
            <a:ext cx="77035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rtboard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7479" y="2768288"/>
            <a:ext cx="560416" cy="621414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5286413" y="3593013"/>
            <a:ext cx="899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Verdana"/>
                <a:cs typeface="Verdana"/>
              </a:rPr>
              <a:t>GAP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6247436" y="3010379"/>
            <a:ext cx="0" cy="115465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212820" y="3006037"/>
            <a:ext cx="0" cy="115465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ZoneTexte 1"/>
          <p:cNvSpPr txBox="1"/>
          <p:nvPr/>
        </p:nvSpPr>
        <p:spPr>
          <a:xfrm>
            <a:off x="6571639" y="2110310"/>
            <a:ext cx="2029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tx2">
                    <a:lumMod val="75000"/>
                  </a:schemeClr>
                </a:solidFill>
                <a:latin typeface="Verdana"/>
                <a:cs typeface="Verdana"/>
              </a:rPr>
              <a:t>DOMAIN</a:t>
            </a:r>
          </a:p>
          <a:p>
            <a:pPr algn="ctr"/>
            <a:r>
              <a:rPr lang="fr-FR" sz="2000" b="1" dirty="0" smtClean="0">
                <a:solidFill>
                  <a:schemeClr val="tx2">
                    <a:lumMod val="75000"/>
                  </a:schemeClr>
                </a:solidFill>
                <a:latin typeface="Verdana"/>
                <a:cs typeface="Verdana"/>
              </a:rPr>
              <a:t>EXPERTS</a:t>
            </a:r>
            <a:endParaRPr lang="fr-FR" sz="2000" b="1" dirty="0">
              <a:solidFill>
                <a:schemeClr val="tx2">
                  <a:lumMod val="75000"/>
                </a:schemeClr>
              </a:solidFill>
              <a:latin typeface="Verdana"/>
              <a:cs typeface="Verdan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57774" y="1530288"/>
            <a:ext cx="4979313" cy="4259941"/>
            <a:chOff x="157774" y="1530288"/>
            <a:chExt cx="4979313" cy="4259941"/>
          </a:xfrm>
        </p:grpSpPr>
        <p:pic>
          <p:nvPicPr>
            <p:cNvPr id="22" name="Imag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3547" y="1530288"/>
              <a:ext cx="3964352" cy="3957170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 bwMode="auto">
            <a:xfrm>
              <a:off x="1653001" y="2626533"/>
              <a:ext cx="1831627" cy="1831627"/>
            </a:xfrm>
            <a:prstGeom prst="ellipse">
              <a:avLst/>
            </a:prstGeom>
            <a:solidFill>
              <a:srgbClr val="28236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-128" charset="-12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908649" y="2051082"/>
              <a:ext cx="1284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75000"/>
                    </a:schemeClr>
                  </a:solidFill>
                  <a:latin typeface="Verdana"/>
                  <a:cs typeface="Verdana"/>
                </a:rPr>
                <a:t>Data mining</a:t>
              </a:r>
              <a:endParaRPr lang="en-US" sz="1400" dirty="0">
                <a:solidFill>
                  <a:schemeClr val="tx2">
                    <a:lumMod val="75000"/>
                  </a:schemeClr>
                </a:solidFill>
                <a:latin typeface="Verdana"/>
                <a:cs typeface="Verdan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325181" y="2633294"/>
              <a:ext cx="10054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75000"/>
                    </a:schemeClr>
                  </a:solidFill>
                  <a:latin typeface="Verdana"/>
                  <a:cs typeface="Verdana"/>
                </a:rPr>
                <a:t>Statistics</a:t>
              </a:r>
              <a:endParaRPr lang="en-US" sz="1400" dirty="0">
                <a:solidFill>
                  <a:schemeClr val="tx2">
                    <a:lumMod val="75000"/>
                  </a:schemeClr>
                </a:solidFill>
                <a:latin typeface="Verdana"/>
                <a:cs typeface="Verdana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423156" y="3730574"/>
              <a:ext cx="17139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75000"/>
                    </a:schemeClr>
                  </a:solidFill>
                  <a:latin typeface="Verdana"/>
                  <a:cs typeface="Verdana"/>
                </a:rPr>
                <a:t>Machine learning</a:t>
              </a:r>
              <a:endParaRPr lang="en-US" sz="1400" dirty="0">
                <a:solidFill>
                  <a:schemeClr val="tx2">
                    <a:lumMod val="75000"/>
                  </a:schemeClr>
                </a:solidFill>
                <a:latin typeface="Verdana"/>
                <a:cs typeface="Verdan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27385" y="4926322"/>
              <a:ext cx="2000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75000"/>
                    </a:schemeClr>
                  </a:solidFill>
                  <a:latin typeface="Verdana"/>
                  <a:cs typeface="Verdana"/>
                </a:rPr>
                <a:t>Operations research</a:t>
              </a:r>
              <a:endParaRPr lang="en-US" sz="1400" dirty="0">
                <a:solidFill>
                  <a:schemeClr val="tx2">
                    <a:lumMod val="75000"/>
                  </a:schemeClr>
                </a:solidFill>
                <a:latin typeface="Verdana"/>
                <a:cs typeface="Verdan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05875" y="5482452"/>
              <a:ext cx="13163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75000"/>
                    </a:schemeClr>
                  </a:solidFill>
                  <a:latin typeface="Verdana"/>
                  <a:cs typeface="Verdana"/>
                </a:rPr>
                <a:t>Visualization</a:t>
              </a:r>
              <a:endParaRPr lang="en-US" sz="1400" dirty="0">
                <a:solidFill>
                  <a:schemeClr val="tx2">
                    <a:lumMod val="75000"/>
                  </a:schemeClr>
                </a:solidFill>
                <a:latin typeface="Verdana"/>
                <a:cs typeface="Verdana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90490" y="4913070"/>
              <a:ext cx="15744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75000"/>
                    </a:schemeClr>
                  </a:solidFill>
                  <a:latin typeface="Verdana"/>
                  <a:cs typeface="Verdana"/>
                </a:rPr>
                <a:t>Visual analytics</a:t>
              </a:r>
              <a:endParaRPr lang="en-US" sz="1400" dirty="0">
                <a:solidFill>
                  <a:schemeClr val="tx2">
                    <a:lumMod val="75000"/>
                  </a:schemeClr>
                </a:solidFill>
                <a:latin typeface="Verdana"/>
                <a:cs typeface="Verdana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7774" y="3722200"/>
              <a:ext cx="13740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75000"/>
                    </a:schemeClr>
                  </a:solidFill>
                  <a:latin typeface="Verdana"/>
                  <a:cs typeface="Verdana"/>
                </a:rPr>
                <a:t>Data</a:t>
              </a:r>
            </a:p>
            <a:p>
              <a:pPr algn="ctr"/>
              <a:r>
                <a:rPr lang="en-US" sz="1400" dirty="0" smtClean="0">
                  <a:solidFill>
                    <a:schemeClr val="tx2">
                      <a:lumMod val="75000"/>
                    </a:schemeClr>
                  </a:solidFill>
                  <a:latin typeface="Verdana"/>
                  <a:cs typeface="Verdana"/>
                </a:rPr>
                <a:t>management</a:t>
              </a:r>
              <a:endParaRPr lang="en-US" sz="1400" dirty="0">
                <a:solidFill>
                  <a:schemeClr val="tx2">
                    <a:lumMod val="75000"/>
                  </a:schemeClr>
                </a:solidFill>
                <a:latin typeface="Verdana"/>
                <a:cs typeface="Verdana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98877" y="2606790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2">
                      <a:lumMod val="75000"/>
                    </a:schemeClr>
                  </a:solidFill>
                  <a:latin typeface="Verdana"/>
                  <a:cs typeface="Verdana"/>
                </a:rPr>
                <a:t>Algorithms</a:t>
              </a:r>
              <a:endParaRPr lang="en-US" sz="1400" dirty="0">
                <a:solidFill>
                  <a:schemeClr val="tx2">
                    <a:lumMod val="75000"/>
                  </a:schemeClr>
                </a:solidFill>
                <a:latin typeface="Verdana"/>
                <a:cs typeface="Verdana"/>
              </a:endParaRPr>
            </a:p>
          </p:txBody>
        </p:sp>
        <p:sp>
          <p:nvSpPr>
            <p:cNvPr id="39" name="ZoneTexte 22"/>
            <p:cNvSpPr txBox="1"/>
            <p:nvPr/>
          </p:nvSpPr>
          <p:spPr>
            <a:xfrm>
              <a:off x="1730025" y="3113710"/>
              <a:ext cx="16979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b="1" dirty="0" smtClean="0">
                  <a:solidFill>
                    <a:schemeClr val="bg1"/>
                  </a:solidFill>
                  <a:latin typeface="Verdana"/>
                  <a:cs typeface="Verdana"/>
                </a:rPr>
                <a:t>DATA</a:t>
              </a:r>
            </a:p>
            <a:p>
              <a:pPr algn="ctr"/>
              <a:r>
                <a:rPr lang="fr-FR" sz="2400" b="1" dirty="0" smtClean="0">
                  <a:solidFill>
                    <a:schemeClr val="bg1"/>
                  </a:solidFill>
                  <a:latin typeface="Verdana"/>
                  <a:cs typeface="Verdana"/>
                </a:rPr>
                <a:t>SCIENCE</a:t>
              </a:r>
              <a:endParaRPr lang="fr-FR" sz="2400" b="1" dirty="0">
                <a:solidFill>
                  <a:schemeClr val="bg1"/>
                </a:solidFill>
                <a:latin typeface="Verdana"/>
                <a:cs typeface="Verdana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434606" y="4807488"/>
            <a:ext cx="2438462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How can I best match the right drug with the right dosage to the right patient at the right time?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2439618" y="5524741"/>
            <a:ext cx="2643721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What is the </a:t>
            </a:r>
            <a:r>
              <a:rPr lang="en-US" sz="1400" dirty="0" err="1" smtClean="0"/>
              <a:t>hyperplane</a:t>
            </a:r>
            <a:r>
              <a:rPr lang="en-US" sz="1400" dirty="0" smtClean="0"/>
              <a:t> that best separates two classes of points in multidimensional space?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442" y="1640653"/>
            <a:ext cx="2607448" cy="32239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5007" y="929961"/>
            <a:ext cx="25400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35" grpId="0"/>
      <p:bldP spid="38" grpId="0"/>
      <p:bldP spid="38" grpId="1"/>
      <p:bldP spid="42" grpId="0" animBg="1"/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862881" y="3642279"/>
            <a:ext cx="3601814" cy="2906278"/>
            <a:chOff x="5862881" y="3642279"/>
            <a:chExt cx="3601814" cy="2906278"/>
          </a:xfrm>
        </p:grpSpPr>
        <p:pic>
          <p:nvPicPr>
            <p:cNvPr id="52" name="Image 93"/>
            <p:cNvPicPr>
              <a:picLocks noChangeAspect="1"/>
            </p:cNvPicPr>
            <p:nvPr/>
          </p:nvPicPr>
          <p:blipFill>
            <a:blip r:embed="rId3">
              <a:alphaModFix amt="29000"/>
            </a:blip>
            <a:stretch>
              <a:fillRect/>
            </a:stretch>
          </p:blipFill>
          <p:spPr>
            <a:xfrm flipH="1">
              <a:off x="6538948" y="4359151"/>
              <a:ext cx="2127282" cy="1795012"/>
            </a:xfrm>
            <a:prstGeom prst="rect">
              <a:avLst/>
            </a:prstGeom>
          </p:spPr>
        </p:pic>
        <p:cxnSp>
          <p:nvCxnSpPr>
            <p:cNvPr id="53" name="Straight Connector 210"/>
            <p:cNvCxnSpPr/>
            <p:nvPr/>
          </p:nvCxnSpPr>
          <p:spPr>
            <a:xfrm rot="16200000">
              <a:off x="6255949" y="3855866"/>
              <a:ext cx="0" cy="786136"/>
            </a:xfrm>
            <a:prstGeom prst="line">
              <a:avLst/>
            </a:prstGeom>
            <a:ln>
              <a:solidFill>
                <a:srgbClr val="46464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211"/>
            <p:cNvCxnSpPr/>
            <p:nvPr/>
          </p:nvCxnSpPr>
          <p:spPr>
            <a:xfrm flipV="1">
              <a:off x="6650366" y="3642280"/>
              <a:ext cx="0" cy="836426"/>
            </a:xfrm>
            <a:prstGeom prst="line">
              <a:avLst/>
            </a:prstGeom>
            <a:ln>
              <a:solidFill>
                <a:srgbClr val="46464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e 155"/>
            <p:cNvGrpSpPr/>
            <p:nvPr/>
          </p:nvGrpSpPr>
          <p:grpSpPr>
            <a:xfrm>
              <a:off x="7185871" y="4534577"/>
              <a:ext cx="967745" cy="967745"/>
              <a:chOff x="4219081" y="26426"/>
              <a:chExt cx="6858000" cy="6858000"/>
            </a:xfrm>
            <a:solidFill>
              <a:schemeClr val="accent2"/>
            </a:solidFill>
          </p:grpSpPr>
          <p:sp>
            <p:nvSpPr>
              <p:cNvPr id="56" name="Freeform 561"/>
              <p:cNvSpPr>
                <a:spLocks noEditPoints="1"/>
              </p:cNvSpPr>
              <p:nvPr/>
            </p:nvSpPr>
            <p:spPr bwMode="auto">
              <a:xfrm>
                <a:off x="4219081" y="883675"/>
                <a:ext cx="6858000" cy="6000751"/>
              </a:xfrm>
              <a:custGeom>
                <a:avLst/>
                <a:gdLst>
                  <a:gd name="T0" fmla="*/ 0 w 640"/>
                  <a:gd name="T1" fmla="*/ 23 h 560"/>
                  <a:gd name="T2" fmla="*/ 2 w 640"/>
                  <a:gd name="T3" fmla="*/ 19 h 560"/>
                  <a:gd name="T4" fmla="*/ 26 w 640"/>
                  <a:gd name="T5" fmla="*/ 1 h 560"/>
                  <a:gd name="T6" fmla="*/ 132 w 640"/>
                  <a:gd name="T7" fmla="*/ 1 h 560"/>
                  <a:gd name="T8" fmla="*/ 132 w 640"/>
                  <a:gd name="T9" fmla="*/ 24 h 560"/>
                  <a:gd name="T10" fmla="*/ 126 w 640"/>
                  <a:gd name="T11" fmla="*/ 26 h 560"/>
                  <a:gd name="T12" fmla="*/ 40 w 640"/>
                  <a:gd name="T13" fmla="*/ 26 h 560"/>
                  <a:gd name="T14" fmla="*/ 26 w 640"/>
                  <a:gd name="T15" fmla="*/ 40 h 560"/>
                  <a:gd name="T16" fmla="*/ 26 w 640"/>
                  <a:gd name="T17" fmla="*/ 338 h 560"/>
                  <a:gd name="T18" fmla="*/ 36 w 640"/>
                  <a:gd name="T19" fmla="*/ 348 h 560"/>
                  <a:gd name="T20" fmla="*/ 605 w 640"/>
                  <a:gd name="T21" fmla="*/ 348 h 560"/>
                  <a:gd name="T22" fmla="*/ 614 w 640"/>
                  <a:gd name="T23" fmla="*/ 340 h 560"/>
                  <a:gd name="T24" fmla="*/ 614 w 640"/>
                  <a:gd name="T25" fmla="*/ 35 h 560"/>
                  <a:gd name="T26" fmla="*/ 605 w 640"/>
                  <a:gd name="T27" fmla="*/ 26 h 560"/>
                  <a:gd name="T28" fmla="*/ 488 w 640"/>
                  <a:gd name="T29" fmla="*/ 26 h 560"/>
                  <a:gd name="T30" fmla="*/ 481 w 640"/>
                  <a:gd name="T31" fmla="*/ 26 h 560"/>
                  <a:gd name="T32" fmla="*/ 481 w 640"/>
                  <a:gd name="T33" fmla="*/ 1 h 560"/>
                  <a:gd name="T34" fmla="*/ 487 w 640"/>
                  <a:gd name="T35" fmla="*/ 1 h 560"/>
                  <a:gd name="T36" fmla="*/ 609 w 640"/>
                  <a:gd name="T37" fmla="*/ 1 h 560"/>
                  <a:gd name="T38" fmla="*/ 639 w 640"/>
                  <a:gd name="T39" fmla="*/ 22 h 560"/>
                  <a:gd name="T40" fmla="*/ 640 w 640"/>
                  <a:gd name="T41" fmla="*/ 24 h 560"/>
                  <a:gd name="T42" fmla="*/ 640 w 640"/>
                  <a:gd name="T43" fmla="*/ 430 h 560"/>
                  <a:gd name="T44" fmla="*/ 639 w 640"/>
                  <a:gd name="T45" fmla="*/ 432 h 560"/>
                  <a:gd name="T46" fmla="*/ 610 w 640"/>
                  <a:gd name="T47" fmla="*/ 453 h 560"/>
                  <a:gd name="T48" fmla="*/ 538 w 640"/>
                  <a:gd name="T49" fmla="*/ 453 h 560"/>
                  <a:gd name="T50" fmla="*/ 407 w 640"/>
                  <a:gd name="T51" fmla="*/ 453 h 560"/>
                  <a:gd name="T52" fmla="*/ 399 w 640"/>
                  <a:gd name="T53" fmla="*/ 460 h 560"/>
                  <a:gd name="T54" fmla="*/ 418 w 640"/>
                  <a:gd name="T55" fmla="*/ 524 h 560"/>
                  <a:gd name="T56" fmla="*/ 439 w 640"/>
                  <a:gd name="T57" fmla="*/ 534 h 560"/>
                  <a:gd name="T58" fmla="*/ 447 w 640"/>
                  <a:gd name="T59" fmla="*/ 534 h 560"/>
                  <a:gd name="T60" fmla="*/ 453 w 640"/>
                  <a:gd name="T61" fmla="*/ 540 h 560"/>
                  <a:gd name="T62" fmla="*/ 452 w 640"/>
                  <a:gd name="T63" fmla="*/ 560 h 560"/>
                  <a:gd name="T64" fmla="*/ 187 w 640"/>
                  <a:gd name="T65" fmla="*/ 560 h 560"/>
                  <a:gd name="T66" fmla="*/ 187 w 640"/>
                  <a:gd name="T67" fmla="*/ 540 h 560"/>
                  <a:gd name="T68" fmla="*/ 193 w 640"/>
                  <a:gd name="T69" fmla="*/ 534 h 560"/>
                  <a:gd name="T70" fmla="*/ 208 w 640"/>
                  <a:gd name="T71" fmla="*/ 534 h 560"/>
                  <a:gd name="T72" fmla="*/ 217 w 640"/>
                  <a:gd name="T73" fmla="*/ 529 h 560"/>
                  <a:gd name="T74" fmla="*/ 241 w 640"/>
                  <a:gd name="T75" fmla="*/ 460 h 560"/>
                  <a:gd name="T76" fmla="*/ 233 w 640"/>
                  <a:gd name="T77" fmla="*/ 453 h 560"/>
                  <a:gd name="T78" fmla="*/ 145 w 640"/>
                  <a:gd name="T79" fmla="*/ 453 h 560"/>
                  <a:gd name="T80" fmla="*/ 29 w 640"/>
                  <a:gd name="T81" fmla="*/ 453 h 560"/>
                  <a:gd name="T82" fmla="*/ 1 w 640"/>
                  <a:gd name="T83" fmla="*/ 432 h 560"/>
                  <a:gd name="T84" fmla="*/ 0 w 640"/>
                  <a:gd name="T85" fmla="*/ 430 h 560"/>
                  <a:gd name="T86" fmla="*/ 0 w 640"/>
                  <a:gd name="T87" fmla="*/ 23 h 560"/>
                  <a:gd name="T88" fmla="*/ 320 w 640"/>
                  <a:gd name="T89" fmla="*/ 400 h 560"/>
                  <a:gd name="T90" fmla="*/ 306 w 640"/>
                  <a:gd name="T91" fmla="*/ 414 h 560"/>
                  <a:gd name="T92" fmla="*/ 320 w 640"/>
                  <a:gd name="T93" fmla="*/ 427 h 560"/>
                  <a:gd name="T94" fmla="*/ 334 w 640"/>
                  <a:gd name="T95" fmla="*/ 413 h 560"/>
                  <a:gd name="T96" fmla="*/ 320 w 640"/>
                  <a:gd name="T97" fmla="*/ 40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40" h="560">
                    <a:moveTo>
                      <a:pt x="0" y="23"/>
                    </a:moveTo>
                    <a:cubicBezTo>
                      <a:pt x="1" y="21"/>
                      <a:pt x="1" y="20"/>
                      <a:pt x="2" y="19"/>
                    </a:cubicBezTo>
                    <a:cubicBezTo>
                      <a:pt x="6" y="8"/>
                      <a:pt x="15" y="1"/>
                      <a:pt x="26" y="1"/>
                    </a:cubicBezTo>
                    <a:cubicBezTo>
                      <a:pt x="61" y="0"/>
                      <a:pt x="96" y="1"/>
                      <a:pt x="132" y="1"/>
                    </a:cubicBezTo>
                    <a:cubicBezTo>
                      <a:pt x="132" y="8"/>
                      <a:pt x="133" y="16"/>
                      <a:pt x="132" y="24"/>
                    </a:cubicBezTo>
                    <a:cubicBezTo>
                      <a:pt x="132" y="25"/>
                      <a:pt x="128" y="26"/>
                      <a:pt x="126" y="26"/>
                    </a:cubicBezTo>
                    <a:cubicBezTo>
                      <a:pt x="97" y="26"/>
                      <a:pt x="68" y="26"/>
                      <a:pt x="40" y="26"/>
                    </a:cubicBezTo>
                    <a:cubicBezTo>
                      <a:pt x="26" y="26"/>
                      <a:pt x="26" y="26"/>
                      <a:pt x="26" y="40"/>
                    </a:cubicBezTo>
                    <a:cubicBezTo>
                      <a:pt x="26" y="139"/>
                      <a:pt x="26" y="238"/>
                      <a:pt x="26" y="338"/>
                    </a:cubicBezTo>
                    <a:cubicBezTo>
                      <a:pt x="26" y="348"/>
                      <a:pt x="26" y="348"/>
                      <a:pt x="36" y="348"/>
                    </a:cubicBezTo>
                    <a:cubicBezTo>
                      <a:pt x="226" y="348"/>
                      <a:pt x="416" y="348"/>
                      <a:pt x="605" y="348"/>
                    </a:cubicBezTo>
                    <a:cubicBezTo>
                      <a:pt x="611" y="348"/>
                      <a:pt x="614" y="347"/>
                      <a:pt x="614" y="340"/>
                    </a:cubicBezTo>
                    <a:cubicBezTo>
                      <a:pt x="614" y="239"/>
                      <a:pt x="614" y="137"/>
                      <a:pt x="614" y="35"/>
                    </a:cubicBezTo>
                    <a:cubicBezTo>
                      <a:pt x="614" y="26"/>
                      <a:pt x="614" y="26"/>
                      <a:pt x="605" y="26"/>
                    </a:cubicBezTo>
                    <a:cubicBezTo>
                      <a:pt x="566" y="26"/>
                      <a:pt x="527" y="26"/>
                      <a:pt x="488" y="26"/>
                    </a:cubicBezTo>
                    <a:cubicBezTo>
                      <a:pt x="486" y="26"/>
                      <a:pt x="483" y="26"/>
                      <a:pt x="481" y="26"/>
                    </a:cubicBezTo>
                    <a:cubicBezTo>
                      <a:pt x="481" y="18"/>
                      <a:pt x="481" y="10"/>
                      <a:pt x="481" y="1"/>
                    </a:cubicBezTo>
                    <a:cubicBezTo>
                      <a:pt x="483" y="1"/>
                      <a:pt x="485" y="1"/>
                      <a:pt x="487" y="1"/>
                    </a:cubicBezTo>
                    <a:cubicBezTo>
                      <a:pt x="528" y="1"/>
                      <a:pt x="568" y="1"/>
                      <a:pt x="609" y="1"/>
                    </a:cubicBezTo>
                    <a:cubicBezTo>
                      <a:pt x="626" y="1"/>
                      <a:pt x="633" y="6"/>
                      <a:pt x="639" y="22"/>
                    </a:cubicBezTo>
                    <a:cubicBezTo>
                      <a:pt x="639" y="23"/>
                      <a:pt x="640" y="23"/>
                      <a:pt x="640" y="24"/>
                    </a:cubicBezTo>
                    <a:cubicBezTo>
                      <a:pt x="640" y="159"/>
                      <a:pt x="640" y="295"/>
                      <a:pt x="640" y="430"/>
                    </a:cubicBezTo>
                    <a:cubicBezTo>
                      <a:pt x="640" y="431"/>
                      <a:pt x="639" y="431"/>
                      <a:pt x="639" y="432"/>
                    </a:cubicBezTo>
                    <a:cubicBezTo>
                      <a:pt x="634" y="447"/>
                      <a:pt x="626" y="453"/>
                      <a:pt x="610" y="453"/>
                    </a:cubicBezTo>
                    <a:cubicBezTo>
                      <a:pt x="586" y="453"/>
                      <a:pt x="562" y="453"/>
                      <a:pt x="538" y="453"/>
                    </a:cubicBezTo>
                    <a:cubicBezTo>
                      <a:pt x="494" y="453"/>
                      <a:pt x="451" y="453"/>
                      <a:pt x="407" y="453"/>
                    </a:cubicBezTo>
                    <a:cubicBezTo>
                      <a:pt x="401" y="453"/>
                      <a:pt x="399" y="454"/>
                      <a:pt x="399" y="460"/>
                    </a:cubicBezTo>
                    <a:cubicBezTo>
                      <a:pt x="399" y="483"/>
                      <a:pt x="406" y="504"/>
                      <a:pt x="418" y="524"/>
                    </a:cubicBezTo>
                    <a:cubicBezTo>
                      <a:pt x="423" y="532"/>
                      <a:pt x="429" y="536"/>
                      <a:pt x="439" y="534"/>
                    </a:cubicBezTo>
                    <a:cubicBezTo>
                      <a:pt x="442" y="534"/>
                      <a:pt x="445" y="534"/>
                      <a:pt x="447" y="534"/>
                    </a:cubicBezTo>
                    <a:cubicBezTo>
                      <a:pt x="451" y="534"/>
                      <a:pt x="453" y="536"/>
                      <a:pt x="453" y="540"/>
                    </a:cubicBezTo>
                    <a:cubicBezTo>
                      <a:pt x="452" y="547"/>
                      <a:pt x="452" y="553"/>
                      <a:pt x="452" y="560"/>
                    </a:cubicBezTo>
                    <a:cubicBezTo>
                      <a:pt x="364" y="560"/>
                      <a:pt x="276" y="560"/>
                      <a:pt x="187" y="560"/>
                    </a:cubicBezTo>
                    <a:cubicBezTo>
                      <a:pt x="187" y="553"/>
                      <a:pt x="187" y="547"/>
                      <a:pt x="187" y="540"/>
                    </a:cubicBezTo>
                    <a:cubicBezTo>
                      <a:pt x="187" y="536"/>
                      <a:pt x="188" y="534"/>
                      <a:pt x="193" y="534"/>
                    </a:cubicBezTo>
                    <a:cubicBezTo>
                      <a:pt x="198" y="534"/>
                      <a:pt x="203" y="534"/>
                      <a:pt x="208" y="534"/>
                    </a:cubicBezTo>
                    <a:cubicBezTo>
                      <a:pt x="212" y="535"/>
                      <a:pt x="215" y="533"/>
                      <a:pt x="217" y="529"/>
                    </a:cubicBezTo>
                    <a:cubicBezTo>
                      <a:pt x="233" y="509"/>
                      <a:pt x="241" y="486"/>
                      <a:pt x="241" y="460"/>
                    </a:cubicBezTo>
                    <a:cubicBezTo>
                      <a:pt x="241" y="454"/>
                      <a:pt x="239" y="453"/>
                      <a:pt x="233" y="453"/>
                    </a:cubicBezTo>
                    <a:cubicBezTo>
                      <a:pt x="204" y="453"/>
                      <a:pt x="174" y="453"/>
                      <a:pt x="145" y="453"/>
                    </a:cubicBezTo>
                    <a:cubicBezTo>
                      <a:pt x="106" y="453"/>
                      <a:pt x="68" y="453"/>
                      <a:pt x="29" y="453"/>
                    </a:cubicBezTo>
                    <a:cubicBezTo>
                      <a:pt x="14" y="453"/>
                      <a:pt x="6" y="447"/>
                      <a:pt x="1" y="432"/>
                    </a:cubicBezTo>
                    <a:cubicBezTo>
                      <a:pt x="1" y="432"/>
                      <a:pt x="0" y="431"/>
                      <a:pt x="0" y="430"/>
                    </a:cubicBezTo>
                    <a:cubicBezTo>
                      <a:pt x="0" y="294"/>
                      <a:pt x="0" y="159"/>
                      <a:pt x="0" y="23"/>
                    </a:cubicBezTo>
                    <a:close/>
                    <a:moveTo>
                      <a:pt x="320" y="400"/>
                    </a:moveTo>
                    <a:cubicBezTo>
                      <a:pt x="312" y="400"/>
                      <a:pt x="306" y="406"/>
                      <a:pt x="306" y="414"/>
                    </a:cubicBezTo>
                    <a:cubicBezTo>
                      <a:pt x="306" y="421"/>
                      <a:pt x="312" y="427"/>
                      <a:pt x="320" y="427"/>
                    </a:cubicBezTo>
                    <a:cubicBezTo>
                      <a:pt x="328" y="427"/>
                      <a:pt x="334" y="421"/>
                      <a:pt x="334" y="413"/>
                    </a:cubicBezTo>
                    <a:cubicBezTo>
                      <a:pt x="334" y="406"/>
                      <a:pt x="327" y="400"/>
                      <a:pt x="320" y="4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7" name="Freeform 562"/>
              <p:cNvSpPr>
                <a:spLocks/>
              </p:cNvSpPr>
              <p:nvPr/>
            </p:nvSpPr>
            <p:spPr bwMode="auto">
              <a:xfrm>
                <a:off x="5290644" y="26426"/>
                <a:ext cx="4660898" cy="2860674"/>
              </a:xfrm>
              <a:custGeom>
                <a:avLst/>
                <a:gdLst>
                  <a:gd name="T0" fmla="*/ 254 w 435"/>
                  <a:gd name="T1" fmla="*/ 0 h 267"/>
                  <a:gd name="T2" fmla="*/ 272 w 435"/>
                  <a:gd name="T3" fmla="*/ 4 h 267"/>
                  <a:gd name="T4" fmla="*/ 352 w 435"/>
                  <a:gd name="T5" fmla="*/ 101 h 267"/>
                  <a:gd name="T6" fmla="*/ 360 w 435"/>
                  <a:gd name="T7" fmla="*/ 108 h 267"/>
                  <a:gd name="T8" fmla="*/ 432 w 435"/>
                  <a:gd name="T9" fmla="*/ 180 h 267"/>
                  <a:gd name="T10" fmla="*/ 367 w 435"/>
                  <a:gd name="T11" fmla="*/ 265 h 267"/>
                  <a:gd name="T12" fmla="*/ 366 w 435"/>
                  <a:gd name="T13" fmla="*/ 264 h 267"/>
                  <a:gd name="T14" fmla="*/ 361 w 435"/>
                  <a:gd name="T15" fmla="*/ 208 h 267"/>
                  <a:gd name="T16" fmla="*/ 324 w 435"/>
                  <a:gd name="T17" fmla="*/ 150 h 267"/>
                  <a:gd name="T18" fmla="*/ 321 w 435"/>
                  <a:gd name="T19" fmla="*/ 139 h 267"/>
                  <a:gd name="T20" fmla="*/ 336 w 435"/>
                  <a:gd name="T21" fmla="*/ 102 h 267"/>
                  <a:gd name="T22" fmla="*/ 339 w 435"/>
                  <a:gd name="T23" fmla="*/ 94 h 267"/>
                  <a:gd name="T24" fmla="*/ 233 w 435"/>
                  <a:gd name="T25" fmla="*/ 141 h 267"/>
                  <a:gd name="T26" fmla="*/ 278 w 435"/>
                  <a:gd name="T27" fmla="*/ 245 h 267"/>
                  <a:gd name="T28" fmla="*/ 280 w 435"/>
                  <a:gd name="T29" fmla="*/ 245 h 267"/>
                  <a:gd name="T30" fmla="*/ 297 w 435"/>
                  <a:gd name="T31" fmla="*/ 201 h 267"/>
                  <a:gd name="T32" fmla="*/ 312 w 435"/>
                  <a:gd name="T33" fmla="*/ 238 h 267"/>
                  <a:gd name="T34" fmla="*/ 311 w 435"/>
                  <a:gd name="T35" fmla="*/ 261 h 267"/>
                  <a:gd name="T36" fmla="*/ 305 w 435"/>
                  <a:gd name="T37" fmla="*/ 266 h 267"/>
                  <a:gd name="T38" fmla="*/ 205 w 435"/>
                  <a:gd name="T39" fmla="*/ 266 h 267"/>
                  <a:gd name="T40" fmla="*/ 175 w 435"/>
                  <a:gd name="T41" fmla="*/ 266 h 267"/>
                  <a:gd name="T42" fmla="*/ 166 w 435"/>
                  <a:gd name="T43" fmla="*/ 261 h 267"/>
                  <a:gd name="T44" fmla="*/ 161 w 435"/>
                  <a:gd name="T45" fmla="*/ 249 h 267"/>
                  <a:gd name="T46" fmla="*/ 155 w 435"/>
                  <a:gd name="T47" fmla="*/ 262 h 267"/>
                  <a:gd name="T48" fmla="*/ 149 w 435"/>
                  <a:gd name="T49" fmla="*/ 266 h 267"/>
                  <a:gd name="T50" fmla="*/ 137 w 435"/>
                  <a:gd name="T51" fmla="*/ 266 h 267"/>
                  <a:gd name="T52" fmla="*/ 128 w 435"/>
                  <a:gd name="T53" fmla="*/ 259 h 267"/>
                  <a:gd name="T54" fmla="*/ 194 w 435"/>
                  <a:gd name="T55" fmla="*/ 169 h 267"/>
                  <a:gd name="T56" fmla="*/ 207 w 435"/>
                  <a:gd name="T57" fmla="*/ 168 h 267"/>
                  <a:gd name="T58" fmla="*/ 207 w 435"/>
                  <a:gd name="T59" fmla="*/ 147 h 267"/>
                  <a:gd name="T60" fmla="*/ 207 w 435"/>
                  <a:gd name="T61" fmla="*/ 122 h 267"/>
                  <a:gd name="T62" fmla="*/ 198 w 435"/>
                  <a:gd name="T63" fmla="*/ 114 h 267"/>
                  <a:gd name="T64" fmla="*/ 87 w 435"/>
                  <a:gd name="T65" fmla="*/ 189 h 267"/>
                  <a:gd name="T66" fmla="*/ 73 w 435"/>
                  <a:gd name="T67" fmla="*/ 256 h 267"/>
                  <a:gd name="T68" fmla="*/ 73 w 435"/>
                  <a:gd name="T69" fmla="*/ 263 h 267"/>
                  <a:gd name="T70" fmla="*/ 73 w 435"/>
                  <a:gd name="T71" fmla="*/ 264 h 267"/>
                  <a:gd name="T72" fmla="*/ 9 w 435"/>
                  <a:gd name="T73" fmla="*/ 204 h 267"/>
                  <a:gd name="T74" fmla="*/ 68 w 435"/>
                  <a:gd name="T75" fmla="*/ 110 h 267"/>
                  <a:gd name="T76" fmla="*/ 74 w 435"/>
                  <a:gd name="T77" fmla="*/ 103 h 267"/>
                  <a:gd name="T78" fmla="*/ 144 w 435"/>
                  <a:gd name="T79" fmla="*/ 57 h 267"/>
                  <a:gd name="T80" fmla="*/ 151 w 435"/>
                  <a:gd name="T81" fmla="*/ 60 h 267"/>
                  <a:gd name="T82" fmla="*/ 154 w 435"/>
                  <a:gd name="T83" fmla="*/ 55 h 267"/>
                  <a:gd name="T84" fmla="*/ 235 w 435"/>
                  <a:gd name="T85" fmla="*/ 2 h 267"/>
                  <a:gd name="T86" fmla="*/ 240 w 435"/>
                  <a:gd name="T87" fmla="*/ 0 h 267"/>
                  <a:gd name="T88" fmla="*/ 254 w 435"/>
                  <a:gd name="T89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35" h="267">
                    <a:moveTo>
                      <a:pt x="254" y="0"/>
                    </a:moveTo>
                    <a:cubicBezTo>
                      <a:pt x="260" y="1"/>
                      <a:pt x="266" y="2"/>
                      <a:pt x="272" y="4"/>
                    </a:cubicBezTo>
                    <a:cubicBezTo>
                      <a:pt x="318" y="15"/>
                      <a:pt x="350" y="54"/>
                      <a:pt x="352" y="101"/>
                    </a:cubicBezTo>
                    <a:cubicBezTo>
                      <a:pt x="352" y="107"/>
                      <a:pt x="355" y="108"/>
                      <a:pt x="360" y="108"/>
                    </a:cubicBezTo>
                    <a:cubicBezTo>
                      <a:pt x="398" y="110"/>
                      <a:pt x="430" y="143"/>
                      <a:pt x="432" y="180"/>
                    </a:cubicBezTo>
                    <a:cubicBezTo>
                      <a:pt x="435" y="223"/>
                      <a:pt x="406" y="258"/>
                      <a:pt x="367" y="265"/>
                    </a:cubicBezTo>
                    <a:cubicBezTo>
                      <a:pt x="367" y="265"/>
                      <a:pt x="367" y="264"/>
                      <a:pt x="366" y="264"/>
                    </a:cubicBezTo>
                    <a:cubicBezTo>
                      <a:pt x="369" y="245"/>
                      <a:pt x="367" y="227"/>
                      <a:pt x="361" y="208"/>
                    </a:cubicBezTo>
                    <a:cubicBezTo>
                      <a:pt x="354" y="185"/>
                      <a:pt x="342" y="166"/>
                      <a:pt x="324" y="150"/>
                    </a:cubicBezTo>
                    <a:cubicBezTo>
                      <a:pt x="320" y="146"/>
                      <a:pt x="320" y="143"/>
                      <a:pt x="321" y="139"/>
                    </a:cubicBezTo>
                    <a:cubicBezTo>
                      <a:pt x="327" y="127"/>
                      <a:pt x="331" y="115"/>
                      <a:pt x="336" y="102"/>
                    </a:cubicBezTo>
                    <a:cubicBezTo>
                      <a:pt x="337" y="100"/>
                      <a:pt x="337" y="98"/>
                      <a:pt x="339" y="94"/>
                    </a:cubicBezTo>
                    <a:cubicBezTo>
                      <a:pt x="303" y="110"/>
                      <a:pt x="268" y="125"/>
                      <a:pt x="233" y="141"/>
                    </a:cubicBezTo>
                    <a:cubicBezTo>
                      <a:pt x="248" y="176"/>
                      <a:pt x="263" y="211"/>
                      <a:pt x="278" y="245"/>
                    </a:cubicBezTo>
                    <a:cubicBezTo>
                      <a:pt x="279" y="245"/>
                      <a:pt x="279" y="245"/>
                      <a:pt x="280" y="245"/>
                    </a:cubicBezTo>
                    <a:cubicBezTo>
                      <a:pt x="286" y="231"/>
                      <a:pt x="291" y="217"/>
                      <a:pt x="297" y="201"/>
                    </a:cubicBezTo>
                    <a:cubicBezTo>
                      <a:pt x="306" y="213"/>
                      <a:pt x="311" y="225"/>
                      <a:pt x="312" y="238"/>
                    </a:cubicBezTo>
                    <a:cubicBezTo>
                      <a:pt x="313" y="246"/>
                      <a:pt x="311" y="254"/>
                      <a:pt x="311" y="261"/>
                    </a:cubicBezTo>
                    <a:cubicBezTo>
                      <a:pt x="311" y="266"/>
                      <a:pt x="309" y="266"/>
                      <a:pt x="305" y="266"/>
                    </a:cubicBezTo>
                    <a:cubicBezTo>
                      <a:pt x="272" y="266"/>
                      <a:pt x="238" y="266"/>
                      <a:pt x="205" y="266"/>
                    </a:cubicBezTo>
                    <a:cubicBezTo>
                      <a:pt x="195" y="266"/>
                      <a:pt x="185" y="266"/>
                      <a:pt x="175" y="266"/>
                    </a:cubicBezTo>
                    <a:cubicBezTo>
                      <a:pt x="170" y="266"/>
                      <a:pt x="168" y="265"/>
                      <a:pt x="166" y="261"/>
                    </a:cubicBezTo>
                    <a:cubicBezTo>
                      <a:pt x="165" y="257"/>
                      <a:pt x="163" y="254"/>
                      <a:pt x="161" y="249"/>
                    </a:cubicBezTo>
                    <a:cubicBezTo>
                      <a:pt x="159" y="254"/>
                      <a:pt x="157" y="258"/>
                      <a:pt x="155" y="262"/>
                    </a:cubicBezTo>
                    <a:cubicBezTo>
                      <a:pt x="154" y="265"/>
                      <a:pt x="152" y="267"/>
                      <a:pt x="149" y="266"/>
                    </a:cubicBezTo>
                    <a:cubicBezTo>
                      <a:pt x="145" y="266"/>
                      <a:pt x="141" y="266"/>
                      <a:pt x="137" y="266"/>
                    </a:cubicBezTo>
                    <a:cubicBezTo>
                      <a:pt x="131" y="267"/>
                      <a:pt x="129" y="264"/>
                      <a:pt x="128" y="259"/>
                    </a:cubicBezTo>
                    <a:cubicBezTo>
                      <a:pt x="121" y="218"/>
                      <a:pt x="153" y="174"/>
                      <a:pt x="194" y="169"/>
                    </a:cubicBezTo>
                    <a:cubicBezTo>
                      <a:pt x="198" y="169"/>
                      <a:pt x="202" y="168"/>
                      <a:pt x="207" y="168"/>
                    </a:cubicBezTo>
                    <a:cubicBezTo>
                      <a:pt x="207" y="161"/>
                      <a:pt x="207" y="154"/>
                      <a:pt x="207" y="147"/>
                    </a:cubicBezTo>
                    <a:cubicBezTo>
                      <a:pt x="207" y="139"/>
                      <a:pt x="207" y="130"/>
                      <a:pt x="207" y="122"/>
                    </a:cubicBezTo>
                    <a:cubicBezTo>
                      <a:pt x="207" y="113"/>
                      <a:pt x="207" y="113"/>
                      <a:pt x="198" y="114"/>
                    </a:cubicBezTo>
                    <a:cubicBezTo>
                      <a:pt x="148" y="119"/>
                      <a:pt x="110" y="143"/>
                      <a:pt x="87" y="189"/>
                    </a:cubicBezTo>
                    <a:cubicBezTo>
                      <a:pt x="76" y="210"/>
                      <a:pt x="71" y="232"/>
                      <a:pt x="73" y="256"/>
                    </a:cubicBezTo>
                    <a:cubicBezTo>
                      <a:pt x="73" y="258"/>
                      <a:pt x="73" y="260"/>
                      <a:pt x="73" y="263"/>
                    </a:cubicBezTo>
                    <a:cubicBezTo>
                      <a:pt x="73" y="263"/>
                      <a:pt x="73" y="264"/>
                      <a:pt x="73" y="264"/>
                    </a:cubicBezTo>
                    <a:cubicBezTo>
                      <a:pt x="43" y="261"/>
                      <a:pt x="15" y="235"/>
                      <a:pt x="9" y="204"/>
                    </a:cubicBezTo>
                    <a:cubicBezTo>
                      <a:pt x="0" y="161"/>
                      <a:pt x="25" y="121"/>
                      <a:pt x="68" y="110"/>
                    </a:cubicBezTo>
                    <a:cubicBezTo>
                      <a:pt x="72" y="109"/>
                      <a:pt x="74" y="108"/>
                      <a:pt x="74" y="103"/>
                    </a:cubicBezTo>
                    <a:cubicBezTo>
                      <a:pt x="76" y="69"/>
                      <a:pt x="112" y="45"/>
                      <a:pt x="144" y="57"/>
                    </a:cubicBezTo>
                    <a:cubicBezTo>
                      <a:pt x="147" y="58"/>
                      <a:pt x="149" y="59"/>
                      <a:pt x="151" y="60"/>
                    </a:cubicBezTo>
                    <a:cubicBezTo>
                      <a:pt x="152" y="59"/>
                      <a:pt x="153" y="57"/>
                      <a:pt x="154" y="55"/>
                    </a:cubicBezTo>
                    <a:cubicBezTo>
                      <a:pt x="173" y="24"/>
                      <a:pt x="199" y="6"/>
                      <a:pt x="235" y="2"/>
                    </a:cubicBezTo>
                    <a:cubicBezTo>
                      <a:pt x="237" y="1"/>
                      <a:pt x="238" y="1"/>
                      <a:pt x="240" y="0"/>
                    </a:cubicBezTo>
                    <a:cubicBezTo>
                      <a:pt x="245" y="0"/>
                      <a:pt x="249" y="0"/>
                      <a:pt x="25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8" name="Freeform 563"/>
              <p:cNvSpPr>
                <a:spLocks/>
              </p:cNvSpPr>
              <p:nvPr/>
            </p:nvSpPr>
            <p:spPr bwMode="auto">
              <a:xfrm>
                <a:off x="6105033" y="2887100"/>
                <a:ext cx="1393823" cy="1414460"/>
              </a:xfrm>
              <a:custGeom>
                <a:avLst/>
                <a:gdLst>
                  <a:gd name="T0" fmla="*/ 130 w 130"/>
                  <a:gd name="T1" fmla="*/ 87 h 132"/>
                  <a:gd name="T2" fmla="*/ 27 w 130"/>
                  <a:gd name="T3" fmla="*/ 132 h 132"/>
                  <a:gd name="T4" fmla="*/ 29 w 130"/>
                  <a:gd name="T5" fmla="*/ 125 h 132"/>
                  <a:gd name="T6" fmla="*/ 44 w 130"/>
                  <a:gd name="T7" fmla="*/ 88 h 132"/>
                  <a:gd name="T8" fmla="*/ 42 w 130"/>
                  <a:gd name="T9" fmla="*/ 79 h 132"/>
                  <a:gd name="T10" fmla="*/ 1 w 130"/>
                  <a:gd name="T11" fmla="*/ 8 h 132"/>
                  <a:gd name="T12" fmla="*/ 0 w 130"/>
                  <a:gd name="T13" fmla="*/ 1 h 132"/>
                  <a:gd name="T14" fmla="*/ 14 w 130"/>
                  <a:gd name="T15" fmla="*/ 1 h 132"/>
                  <a:gd name="T16" fmla="*/ 47 w 130"/>
                  <a:gd name="T17" fmla="*/ 1 h 132"/>
                  <a:gd name="T18" fmla="*/ 55 w 130"/>
                  <a:gd name="T19" fmla="*/ 6 h 132"/>
                  <a:gd name="T20" fmla="*/ 65 w 130"/>
                  <a:gd name="T21" fmla="*/ 28 h 132"/>
                  <a:gd name="T22" fmla="*/ 67 w 130"/>
                  <a:gd name="T23" fmla="*/ 28 h 132"/>
                  <a:gd name="T24" fmla="*/ 76 w 130"/>
                  <a:gd name="T25" fmla="*/ 6 h 132"/>
                  <a:gd name="T26" fmla="*/ 83 w 130"/>
                  <a:gd name="T27" fmla="*/ 1 h 132"/>
                  <a:gd name="T28" fmla="*/ 94 w 130"/>
                  <a:gd name="T29" fmla="*/ 6 h 132"/>
                  <a:gd name="T30" fmla="*/ 130 w 130"/>
                  <a:gd name="T31" fmla="*/ 8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0" h="132">
                    <a:moveTo>
                      <a:pt x="130" y="87"/>
                    </a:moveTo>
                    <a:cubicBezTo>
                      <a:pt x="96" y="102"/>
                      <a:pt x="62" y="117"/>
                      <a:pt x="27" y="132"/>
                    </a:cubicBezTo>
                    <a:cubicBezTo>
                      <a:pt x="28" y="129"/>
                      <a:pt x="29" y="127"/>
                      <a:pt x="29" y="125"/>
                    </a:cubicBezTo>
                    <a:cubicBezTo>
                      <a:pt x="34" y="113"/>
                      <a:pt x="39" y="100"/>
                      <a:pt x="44" y="88"/>
                    </a:cubicBezTo>
                    <a:cubicBezTo>
                      <a:pt x="46" y="84"/>
                      <a:pt x="45" y="82"/>
                      <a:pt x="42" y="79"/>
                    </a:cubicBezTo>
                    <a:cubicBezTo>
                      <a:pt x="20" y="60"/>
                      <a:pt x="7" y="36"/>
                      <a:pt x="1" y="8"/>
                    </a:cubicBezTo>
                    <a:cubicBezTo>
                      <a:pt x="0" y="6"/>
                      <a:pt x="0" y="4"/>
                      <a:pt x="0" y="1"/>
                    </a:cubicBezTo>
                    <a:cubicBezTo>
                      <a:pt x="5" y="1"/>
                      <a:pt x="9" y="1"/>
                      <a:pt x="14" y="1"/>
                    </a:cubicBezTo>
                    <a:cubicBezTo>
                      <a:pt x="25" y="1"/>
                      <a:pt x="36" y="1"/>
                      <a:pt x="47" y="1"/>
                    </a:cubicBezTo>
                    <a:cubicBezTo>
                      <a:pt x="51" y="0"/>
                      <a:pt x="53" y="2"/>
                      <a:pt x="55" y="6"/>
                    </a:cubicBezTo>
                    <a:cubicBezTo>
                      <a:pt x="58" y="13"/>
                      <a:pt x="62" y="21"/>
                      <a:pt x="65" y="28"/>
                    </a:cubicBezTo>
                    <a:cubicBezTo>
                      <a:pt x="66" y="28"/>
                      <a:pt x="67" y="28"/>
                      <a:pt x="67" y="28"/>
                    </a:cubicBezTo>
                    <a:cubicBezTo>
                      <a:pt x="70" y="21"/>
                      <a:pt x="73" y="14"/>
                      <a:pt x="76" y="6"/>
                    </a:cubicBezTo>
                    <a:cubicBezTo>
                      <a:pt x="77" y="3"/>
                      <a:pt x="79" y="0"/>
                      <a:pt x="83" y="1"/>
                    </a:cubicBezTo>
                    <a:cubicBezTo>
                      <a:pt x="88" y="1"/>
                      <a:pt x="92" y="0"/>
                      <a:pt x="94" y="6"/>
                    </a:cubicBezTo>
                    <a:cubicBezTo>
                      <a:pt x="106" y="33"/>
                      <a:pt x="118" y="59"/>
                      <a:pt x="130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" name="Freeform 564"/>
              <p:cNvSpPr>
                <a:spLocks/>
              </p:cNvSpPr>
              <p:nvPr/>
            </p:nvSpPr>
            <p:spPr bwMode="auto">
              <a:xfrm>
                <a:off x="7798895" y="2887100"/>
                <a:ext cx="1392236" cy="1211266"/>
              </a:xfrm>
              <a:custGeom>
                <a:avLst/>
                <a:gdLst>
                  <a:gd name="T0" fmla="*/ 0 w 130"/>
                  <a:gd name="T1" fmla="*/ 113 h 113"/>
                  <a:gd name="T2" fmla="*/ 0 w 130"/>
                  <a:gd name="T3" fmla="*/ 62 h 113"/>
                  <a:gd name="T4" fmla="*/ 17 w 130"/>
                  <a:gd name="T5" fmla="*/ 59 h 113"/>
                  <a:gd name="T6" fmla="*/ 75 w 130"/>
                  <a:gd name="T7" fmla="*/ 7 h 113"/>
                  <a:gd name="T8" fmla="*/ 84 w 130"/>
                  <a:gd name="T9" fmla="*/ 1 h 113"/>
                  <a:gd name="T10" fmla="*/ 130 w 130"/>
                  <a:gd name="T11" fmla="*/ 1 h 113"/>
                  <a:gd name="T12" fmla="*/ 91 w 130"/>
                  <a:gd name="T13" fmla="*/ 76 h 113"/>
                  <a:gd name="T14" fmla="*/ 0 w 130"/>
                  <a:gd name="T15" fmla="*/ 11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113">
                    <a:moveTo>
                      <a:pt x="0" y="113"/>
                    </a:moveTo>
                    <a:cubicBezTo>
                      <a:pt x="0" y="96"/>
                      <a:pt x="0" y="79"/>
                      <a:pt x="0" y="62"/>
                    </a:cubicBezTo>
                    <a:cubicBezTo>
                      <a:pt x="6" y="61"/>
                      <a:pt x="11" y="60"/>
                      <a:pt x="17" y="59"/>
                    </a:cubicBezTo>
                    <a:cubicBezTo>
                      <a:pt x="45" y="52"/>
                      <a:pt x="65" y="35"/>
                      <a:pt x="75" y="7"/>
                    </a:cubicBezTo>
                    <a:cubicBezTo>
                      <a:pt x="77" y="2"/>
                      <a:pt x="79" y="0"/>
                      <a:pt x="84" y="1"/>
                    </a:cubicBezTo>
                    <a:cubicBezTo>
                      <a:pt x="99" y="1"/>
                      <a:pt x="114" y="1"/>
                      <a:pt x="130" y="1"/>
                    </a:cubicBezTo>
                    <a:cubicBezTo>
                      <a:pt x="125" y="31"/>
                      <a:pt x="112" y="55"/>
                      <a:pt x="91" y="76"/>
                    </a:cubicBezTo>
                    <a:cubicBezTo>
                      <a:pt x="66" y="100"/>
                      <a:pt x="36" y="113"/>
                      <a:pt x="0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0" name="Freeform 565"/>
              <p:cNvSpPr>
                <a:spLocks/>
              </p:cNvSpPr>
              <p:nvPr/>
            </p:nvSpPr>
            <p:spPr bwMode="auto">
              <a:xfrm>
                <a:off x="5946775" y="5143500"/>
                <a:ext cx="300038" cy="288925"/>
              </a:xfrm>
              <a:custGeom>
                <a:avLst/>
                <a:gdLst>
                  <a:gd name="T0" fmla="*/ 14 w 28"/>
                  <a:gd name="T1" fmla="*/ 0 h 27"/>
                  <a:gd name="T2" fmla="*/ 28 w 28"/>
                  <a:gd name="T3" fmla="*/ 13 h 27"/>
                  <a:gd name="T4" fmla="*/ 14 w 28"/>
                  <a:gd name="T5" fmla="*/ 27 h 27"/>
                  <a:gd name="T6" fmla="*/ 0 w 28"/>
                  <a:gd name="T7" fmla="*/ 14 h 27"/>
                  <a:gd name="T8" fmla="*/ 14 w 2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7">
                    <a:moveTo>
                      <a:pt x="14" y="0"/>
                    </a:moveTo>
                    <a:cubicBezTo>
                      <a:pt x="21" y="0"/>
                      <a:pt x="28" y="6"/>
                      <a:pt x="28" y="13"/>
                    </a:cubicBezTo>
                    <a:cubicBezTo>
                      <a:pt x="28" y="21"/>
                      <a:pt x="22" y="27"/>
                      <a:pt x="14" y="27"/>
                    </a:cubicBezTo>
                    <a:cubicBezTo>
                      <a:pt x="6" y="27"/>
                      <a:pt x="0" y="21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61" name="TextBox 14"/>
            <p:cNvSpPr txBox="1"/>
            <p:nvPr/>
          </p:nvSpPr>
          <p:spPr>
            <a:xfrm>
              <a:off x="6662069" y="3642279"/>
              <a:ext cx="2802626" cy="6924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300" dirty="0" smtClean="0">
                  <a:latin typeface="Verdana"/>
                  <a:cs typeface="Verdana"/>
                </a:rPr>
                <a:t>How is my data protected? </a:t>
              </a:r>
            </a:p>
            <a:p>
              <a:r>
                <a:rPr lang="en-US" sz="1300" dirty="0" smtClean="0">
                  <a:latin typeface="Verdana"/>
                  <a:cs typeface="Verdana"/>
                </a:rPr>
                <a:t>How private is it? </a:t>
              </a:r>
            </a:p>
            <a:p>
              <a:r>
                <a:rPr lang="en-US" sz="1300" dirty="0" smtClean="0">
                  <a:latin typeface="Verdana"/>
                  <a:cs typeface="Verdana"/>
                </a:rPr>
                <a:t>How exactly is it used?</a:t>
              </a:r>
              <a:endParaRPr lang="en-US" sz="1300" dirty="0">
                <a:latin typeface="Verdana"/>
                <a:cs typeface="Verdana"/>
              </a:endParaRPr>
            </a:p>
          </p:txBody>
        </p:sp>
        <p:sp>
          <p:nvSpPr>
            <p:cNvPr id="62" name="Freeform 48"/>
            <p:cNvSpPr>
              <a:spLocks noEditPoints="1"/>
            </p:cNvSpPr>
            <p:nvPr/>
          </p:nvSpPr>
          <p:spPr bwMode="auto">
            <a:xfrm>
              <a:off x="7994789" y="5572335"/>
              <a:ext cx="846982" cy="976222"/>
            </a:xfrm>
            <a:custGeom>
              <a:avLst/>
              <a:gdLst>
                <a:gd name="T0" fmla="*/ 1 w 517"/>
                <a:gd name="T1" fmla="*/ 596 h 596"/>
                <a:gd name="T2" fmla="*/ 5 w 517"/>
                <a:gd name="T3" fmla="*/ 525 h 596"/>
                <a:gd name="T4" fmla="*/ 69 w 517"/>
                <a:gd name="T5" fmla="*/ 442 h 596"/>
                <a:gd name="T6" fmla="*/ 92 w 517"/>
                <a:gd name="T7" fmla="*/ 223 h 596"/>
                <a:gd name="T8" fmla="*/ 136 w 517"/>
                <a:gd name="T9" fmla="*/ 51 h 596"/>
                <a:gd name="T10" fmla="*/ 264 w 517"/>
                <a:gd name="T11" fmla="*/ 1 h 596"/>
                <a:gd name="T12" fmla="*/ 324 w 517"/>
                <a:gd name="T13" fmla="*/ 26 h 596"/>
                <a:gd name="T14" fmla="*/ 425 w 517"/>
                <a:gd name="T15" fmla="*/ 176 h 596"/>
                <a:gd name="T16" fmla="*/ 425 w 517"/>
                <a:gd name="T17" fmla="*/ 237 h 596"/>
                <a:gd name="T18" fmla="*/ 431 w 517"/>
                <a:gd name="T19" fmla="*/ 408 h 596"/>
                <a:gd name="T20" fmla="*/ 443 w 517"/>
                <a:gd name="T21" fmla="*/ 445 h 596"/>
                <a:gd name="T22" fmla="*/ 514 w 517"/>
                <a:gd name="T23" fmla="*/ 537 h 596"/>
                <a:gd name="T24" fmla="*/ 517 w 517"/>
                <a:gd name="T25" fmla="*/ 596 h 596"/>
                <a:gd name="T26" fmla="*/ 203 w 517"/>
                <a:gd name="T27" fmla="*/ 152 h 596"/>
                <a:gd name="T28" fmla="*/ 142 w 517"/>
                <a:gd name="T29" fmla="*/ 213 h 596"/>
                <a:gd name="T30" fmla="*/ 120 w 517"/>
                <a:gd name="T31" fmla="*/ 239 h 596"/>
                <a:gd name="T32" fmla="*/ 159 w 517"/>
                <a:gd name="T33" fmla="*/ 289 h 596"/>
                <a:gd name="T34" fmla="*/ 272 w 517"/>
                <a:gd name="T35" fmla="*/ 375 h 596"/>
                <a:gd name="T36" fmla="*/ 358 w 517"/>
                <a:gd name="T37" fmla="*/ 287 h 596"/>
                <a:gd name="T38" fmla="*/ 397 w 517"/>
                <a:gd name="T39" fmla="*/ 237 h 596"/>
                <a:gd name="T40" fmla="*/ 365 w 517"/>
                <a:gd name="T41" fmla="*/ 210 h 596"/>
                <a:gd name="T42" fmla="*/ 330 w 517"/>
                <a:gd name="T43" fmla="*/ 147 h 596"/>
                <a:gd name="T44" fmla="*/ 294 w 517"/>
                <a:gd name="T45" fmla="*/ 144 h 596"/>
                <a:gd name="T46" fmla="*/ 242 w 517"/>
                <a:gd name="T47" fmla="*/ 123 h 596"/>
                <a:gd name="T48" fmla="*/ 321 w 517"/>
                <a:gd name="T49" fmla="*/ 568 h 596"/>
                <a:gd name="T50" fmla="*/ 486 w 517"/>
                <a:gd name="T51" fmla="*/ 538 h 596"/>
                <a:gd name="T52" fmla="*/ 402 w 517"/>
                <a:gd name="T53" fmla="*/ 459 h 596"/>
                <a:gd name="T54" fmla="*/ 371 w 517"/>
                <a:gd name="T55" fmla="*/ 482 h 596"/>
                <a:gd name="T56" fmla="*/ 111 w 517"/>
                <a:gd name="T57" fmla="*/ 511 h 596"/>
                <a:gd name="T58" fmla="*/ 118 w 517"/>
                <a:gd name="T59" fmla="*/ 461 h 596"/>
                <a:gd name="T60" fmla="*/ 74 w 517"/>
                <a:gd name="T61" fmla="*/ 476 h 596"/>
                <a:gd name="T62" fmla="*/ 192 w 517"/>
                <a:gd name="T63" fmla="*/ 568 h 596"/>
                <a:gd name="T64" fmla="*/ 257 w 517"/>
                <a:gd name="T65" fmla="*/ 565 h 596"/>
                <a:gd name="T66" fmla="*/ 281 w 517"/>
                <a:gd name="T67" fmla="*/ 401 h 596"/>
                <a:gd name="T68" fmla="*/ 203 w 517"/>
                <a:gd name="T69" fmla="*/ 383 h 596"/>
                <a:gd name="T70" fmla="*/ 257 w 517"/>
                <a:gd name="T71" fmla="*/ 565 h 596"/>
                <a:gd name="T72" fmla="*/ 223 w 517"/>
                <a:gd name="T73" fmla="*/ 555 h 596"/>
                <a:gd name="T74" fmla="*/ 133 w 517"/>
                <a:gd name="T75" fmla="*/ 435 h 596"/>
                <a:gd name="T76" fmla="*/ 155 w 517"/>
                <a:gd name="T77" fmla="*/ 508 h 596"/>
                <a:gd name="T78" fmla="*/ 340 w 517"/>
                <a:gd name="T79" fmla="*/ 406 h 596"/>
                <a:gd name="T80" fmla="*/ 359 w 517"/>
                <a:gd name="T81" fmla="*/ 507 h 596"/>
                <a:gd name="T82" fmla="*/ 381 w 517"/>
                <a:gd name="T83" fmla="*/ 435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17" h="596">
                  <a:moveTo>
                    <a:pt x="517" y="596"/>
                  </a:moveTo>
                  <a:cubicBezTo>
                    <a:pt x="345" y="596"/>
                    <a:pt x="173" y="596"/>
                    <a:pt x="1" y="596"/>
                  </a:cubicBezTo>
                  <a:cubicBezTo>
                    <a:pt x="1" y="596"/>
                    <a:pt x="0" y="595"/>
                    <a:pt x="0" y="595"/>
                  </a:cubicBezTo>
                  <a:cubicBezTo>
                    <a:pt x="0" y="571"/>
                    <a:pt x="0" y="548"/>
                    <a:pt x="5" y="525"/>
                  </a:cubicBezTo>
                  <a:cubicBezTo>
                    <a:pt x="12" y="492"/>
                    <a:pt x="30" y="467"/>
                    <a:pt x="61" y="452"/>
                  </a:cubicBezTo>
                  <a:cubicBezTo>
                    <a:pt x="65" y="449"/>
                    <a:pt x="68" y="446"/>
                    <a:pt x="69" y="442"/>
                  </a:cubicBezTo>
                  <a:cubicBezTo>
                    <a:pt x="78" y="419"/>
                    <a:pt x="82" y="396"/>
                    <a:pt x="84" y="372"/>
                  </a:cubicBezTo>
                  <a:cubicBezTo>
                    <a:pt x="87" y="323"/>
                    <a:pt x="89" y="273"/>
                    <a:pt x="92" y="223"/>
                  </a:cubicBezTo>
                  <a:cubicBezTo>
                    <a:pt x="94" y="187"/>
                    <a:pt x="95" y="150"/>
                    <a:pt x="105" y="115"/>
                  </a:cubicBezTo>
                  <a:cubicBezTo>
                    <a:pt x="112" y="92"/>
                    <a:pt x="121" y="70"/>
                    <a:pt x="136" y="51"/>
                  </a:cubicBezTo>
                  <a:cubicBezTo>
                    <a:pt x="160" y="20"/>
                    <a:pt x="192" y="5"/>
                    <a:pt x="230" y="1"/>
                  </a:cubicBezTo>
                  <a:cubicBezTo>
                    <a:pt x="241" y="0"/>
                    <a:pt x="253" y="0"/>
                    <a:pt x="264" y="1"/>
                  </a:cubicBezTo>
                  <a:cubicBezTo>
                    <a:pt x="283" y="2"/>
                    <a:pt x="300" y="9"/>
                    <a:pt x="314" y="21"/>
                  </a:cubicBezTo>
                  <a:cubicBezTo>
                    <a:pt x="317" y="23"/>
                    <a:pt x="321" y="25"/>
                    <a:pt x="324" y="26"/>
                  </a:cubicBezTo>
                  <a:cubicBezTo>
                    <a:pt x="364" y="30"/>
                    <a:pt x="390" y="50"/>
                    <a:pt x="407" y="86"/>
                  </a:cubicBezTo>
                  <a:cubicBezTo>
                    <a:pt x="420" y="114"/>
                    <a:pt x="424" y="145"/>
                    <a:pt x="425" y="176"/>
                  </a:cubicBezTo>
                  <a:cubicBezTo>
                    <a:pt x="425" y="183"/>
                    <a:pt x="425" y="189"/>
                    <a:pt x="425" y="196"/>
                  </a:cubicBezTo>
                  <a:cubicBezTo>
                    <a:pt x="425" y="210"/>
                    <a:pt x="426" y="223"/>
                    <a:pt x="425" y="237"/>
                  </a:cubicBezTo>
                  <a:cubicBezTo>
                    <a:pt x="425" y="251"/>
                    <a:pt x="424" y="266"/>
                    <a:pt x="424" y="280"/>
                  </a:cubicBezTo>
                  <a:cubicBezTo>
                    <a:pt x="424" y="323"/>
                    <a:pt x="424" y="366"/>
                    <a:pt x="431" y="408"/>
                  </a:cubicBezTo>
                  <a:cubicBezTo>
                    <a:pt x="432" y="419"/>
                    <a:pt x="435" y="428"/>
                    <a:pt x="437" y="438"/>
                  </a:cubicBezTo>
                  <a:cubicBezTo>
                    <a:pt x="438" y="441"/>
                    <a:pt x="441" y="443"/>
                    <a:pt x="443" y="445"/>
                  </a:cubicBezTo>
                  <a:cubicBezTo>
                    <a:pt x="449" y="448"/>
                    <a:pt x="455" y="451"/>
                    <a:pt x="461" y="454"/>
                  </a:cubicBezTo>
                  <a:cubicBezTo>
                    <a:pt x="494" y="472"/>
                    <a:pt x="510" y="501"/>
                    <a:pt x="514" y="537"/>
                  </a:cubicBezTo>
                  <a:cubicBezTo>
                    <a:pt x="517" y="555"/>
                    <a:pt x="516" y="574"/>
                    <a:pt x="517" y="592"/>
                  </a:cubicBezTo>
                  <a:cubicBezTo>
                    <a:pt x="517" y="594"/>
                    <a:pt x="517" y="595"/>
                    <a:pt x="517" y="596"/>
                  </a:cubicBezTo>
                  <a:close/>
                  <a:moveTo>
                    <a:pt x="242" y="123"/>
                  </a:moveTo>
                  <a:cubicBezTo>
                    <a:pt x="231" y="136"/>
                    <a:pt x="218" y="144"/>
                    <a:pt x="203" y="152"/>
                  </a:cubicBezTo>
                  <a:cubicBezTo>
                    <a:pt x="193" y="158"/>
                    <a:pt x="182" y="163"/>
                    <a:pt x="172" y="170"/>
                  </a:cubicBezTo>
                  <a:cubicBezTo>
                    <a:pt x="156" y="180"/>
                    <a:pt x="146" y="194"/>
                    <a:pt x="142" y="213"/>
                  </a:cubicBezTo>
                  <a:cubicBezTo>
                    <a:pt x="142" y="217"/>
                    <a:pt x="139" y="218"/>
                    <a:pt x="135" y="219"/>
                  </a:cubicBezTo>
                  <a:cubicBezTo>
                    <a:pt x="124" y="222"/>
                    <a:pt x="120" y="227"/>
                    <a:pt x="120" y="239"/>
                  </a:cubicBezTo>
                  <a:cubicBezTo>
                    <a:pt x="119" y="259"/>
                    <a:pt x="134" y="278"/>
                    <a:pt x="153" y="283"/>
                  </a:cubicBezTo>
                  <a:cubicBezTo>
                    <a:pt x="156" y="284"/>
                    <a:pt x="158" y="286"/>
                    <a:pt x="159" y="289"/>
                  </a:cubicBezTo>
                  <a:cubicBezTo>
                    <a:pt x="177" y="329"/>
                    <a:pt x="207" y="356"/>
                    <a:pt x="245" y="375"/>
                  </a:cubicBezTo>
                  <a:cubicBezTo>
                    <a:pt x="254" y="380"/>
                    <a:pt x="264" y="380"/>
                    <a:pt x="272" y="375"/>
                  </a:cubicBezTo>
                  <a:cubicBezTo>
                    <a:pt x="284" y="368"/>
                    <a:pt x="296" y="362"/>
                    <a:pt x="306" y="353"/>
                  </a:cubicBezTo>
                  <a:cubicBezTo>
                    <a:pt x="328" y="335"/>
                    <a:pt x="348" y="315"/>
                    <a:pt x="358" y="287"/>
                  </a:cubicBezTo>
                  <a:cubicBezTo>
                    <a:pt x="359" y="286"/>
                    <a:pt x="361" y="284"/>
                    <a:pt x="364" y="283"/>
                  </a:cubicBezTo>
                  <a:cubicBezTo>
                    <a:pt x="383" y="278"/>
                    <a:pt x="398" y="258"/>
                    <a:pt x="397" y="237"/>
                  </a:cubicBezTo>
                  <a:cubicBezTo>
                    <a:pt x="397" y="228"/>
                    <a:pt x="394" y="223"/>
                    <a:pt x="385" y="221"/>
                  </a:cubicBezTo>
                  <a:cubicBezTo>
                    <a:pt x="377" y="219"/>
                    <a:pt x="371" y="215"/>
                    <a:pt x="365" y="210"/>
                  </a:cubicBezTo>
                  <a:cubicBezTo>
                    <a:pt x="353" y="199"/>
                    <a:pt x="345" y="185"/>
                    <a:pt x="339" y="171"/>
                  </a:cubicBezTo>
                  <a:cubicBezTo>
                    <a:pt x="335" y="163"/>
                    <a:pt x="333" y="155"/>
                    <a:pt x="330" y="147"/>
                  </a:cubicBezTo>
                  <a:cubicBezTo>
                    <a:pt x="316" y="163"/>
                    <a:pt x="299" y="173"/>
                    <a:pt x="277" y="180"/>
                  </a:cubicBezTo>
                  <a:cubicBezTo>
                    <a:pt x="286" y="168"/>
                    <a:pt x="293" y="157"/>
                    <a:pt x="294" y="144"/>
                  </a:cubicBezTo>
                  <a:cubicBezTo>
                    <a:pt x="259" y="166"/>
                    <a:pt x="230" y="173"/>
                    <a:pt x="207" y="165"/>
                  </a:cubicBezTo>
                  <a:cubicBezTo>
                    <a:pt x="224" y="155"/>
                    <a:pt x="241" y="146"/>
                    <a:pt x="242" y="123"/>
                  </a:cubicBezTo>
                  <a:close/>
                  <a:moveTo>
                    <a:pt x="402" y="511"/>
                  </a:moveTo>
                  <a:cubicBezTo>
                    <a:pt x="375" y="531"/>
                    <a:pt x="349" y="549"/>
                    <a:pt x="321" y="568"/>
                  </a:cubicBezTo>
                  <a:cubicBezTo>
                    <a:pt x="378" y="568"/>
                    <a:pt x="434" y="568"/>
                    <a:pt x="490" y="568"/>
                  </a:cubicBezTo>
                  <a:cubicBezTo>
                    <a:pt x="489" y="558"/>
                    <a:pt x="488" y="548"/>
                    <a:pt x="486" y="538"/>
                  </a:cubicBezTo>
                  <a:cubicBezTo>
                    <a:pt x="483" y="510"/>
                    <a:pt x="469" y="489"/>
                    <a:pt x="443" y="476"/>
                  </a:cubicBezTo>
                  <a:cubicBezTo>
                    <a:pt x="430" y="470"/>
                    <a:pt x="416" y="464"/>
                    <a:pt x="402" y="459"/>
                  </a:cubicBezTo>
                  <a:cubicBezTo>
                    <a:pt x="400" y="458"/>
                    <a:pt x="397" y="458"/>
                    <a:pt x="396" y="459"/>
                  </a:cubicBezTo>
                  <a:cubicBezTo>
                    <a:pt x="388" y="467"/>
                    <a:pt x="380" y="474"/>
                    <a:pt x="371" y="482"/>
                  </a:cubicBezTo>
                  <a:cubicBezTo>
                    <a:pt x="382" y="492"/>
                    <a:pt x="392" y="501"/>
                    <a:pt x="402" y="511"/>
                  </a:cubicBezTo>
                  <a:close/>
                  <a:moveTo>
                    <a:pt x="111" y="511"/>
                  </a:moveTo>
                  <a:cubicBezTo>
                    <a:pt x="121" y="501"/>
                    <a:pt x="131" y="491"/>
                    <a:pt x="141" y="482"/>
                  </a:cubicBezTo>
                  <a:cubicBezTo>
                    <a:pt x="133" y="474"/>
                    <a:pt x="126" y="467"/>
                    <a:pt x="118" y="461"/>
                  </a:cubicBezTo>
                  <a:cubicBezTo>
                    <a:pt x="117" y="460"/>
                    <a:pt x="114" y="459"/>
                    <a:pt x="113" y="460"/>
                  </a:cubicBezTo>
                  <a:cubicBezTo>
                    <a:pt x="100" y="465"/>
                    <a:pt x="86" y="470"/>
                    <a:pt x="74" y="476"/>
                  </a:cubicBezTo>
                  <a:cubicBezTo>
                    <a:pt x="41" y="493"/>
                    <a:pt x="23" y="531"/>
                    <a:pt x="29" y="568"/>
                  </a:cubicBezTo>
                  <a:cubicBezTo>
                    <a:pt x="83" y="568"/>
                    <a:pt x="136" y="568"/>
                    <a:pt x="192" y="568"/>
                  </a:cubicBezTo>
                  <a:cubicBezTo>
                    <a:pt x="164" y="549"/>
                    <a:pt x="138" y="531"/>
                    <a:pt x="111" y="511"/>
                  </a:cubicBezTo>
                  <a:close/>
                  <a:moveTo>
                    <a:pt x="257" y="565"/>
                  </a:moveTo>
                  <a:cubicBezTo>
                    <a:pt x="278" y="502"/>
                    <a:pt x="299" y="441"/>
                    <a:pt x="319" y="381"/>
                  </a:cubicBezTo>
                  <a:cubicBezTo>
                    <a:pt x="306" y="388"/>
                    <a:pt x="294" y="395"/>
                    <a:pt x="281" y="401"/>
                  </a:cubicBezTo>
                  <a:cubicBezTo>
                    <a:pt x="266" y="409"/>
                    <a:pt x="251" y="408"/>
                    <a:pt x="236" y="401"/>
                  </a:cubicBezTo>
                  <a:cubicBezTo>
                    <a:pt x="225" y="396"/>
                    <a:pt x="214" y="389"/>
                    <a:pt x="203" y="383"/>
                  </a:cubicBezTo>
                  <a:cubicBezTo>
                    <a:pt x="200" y="381"/>
                    <a:pt x="196" y="378"/>
                    <a:pt x="192" y="374"/>
                  </a:cubicBezTo>
                  <a:cubicBezTo>
                    <a:pt x="213" y="438"/>
                    <a:pt x="235" y="501"/>
                    <a:pt x="257" y="565"/>
                  </a:cubicBezTo>
                  <a:close/>
                  <a:moveTo>
                    <a:pt x="222" y="555"/>
                  </a:moveTo>
                  <a:cubicBezTo>
                    <a:pt x="223" y="555"/>
                    <a:pt x="223" y="555"/>
                    <a:pt x="223" y="555"/>
                  </a:cubicBezTo>
                  <a:cubicBezTo>
                    <a:pt x="207" y="506"/>
                    <a:pt x="190" y="456"/>
                    <a:pt x="173" y="406"/>
                  </a:cubicBezTo>
                  <a:cubicBezTo>
                    <a:pt x="159" y="416"/>
                    <a:pt x="146" y="426"/>
                    <a:pt x="133" y="435"/>
                  </a:cubicBezTo>
                  <a:cubicBezTo>
                    <a:pt x="149" y="451"/>
                    <a:pt x="165" y="466"/>
                    <a:pt x="182" y="482"/>
                  </a:cubicBezTo>
                  <a:cubicBezTo>
                    <a:pt x="173" y="490"/>
                    <a:pt x="164" y="499"/>
                    <a:pt x="155" y="508"/>
                  </a:cubicBezTo>
                  <a:cubicBezTo>
                    <a:pt x="178" y="524"/>
                    <a:pt x="200" y="540"/>
                    <a:pt x="222" y="555"/>
                  </a:cubicBezTo>
                  <a:close/>
                  <a:moveTo>
                    <a:pt x="340" y="406"/>
                  </a:moveTo>
                  <a:cubicBezTo>
                    <a:pt x="323" y="457"/>
                    <a:pt x="306" y="506"/>
                    <a:pt x="289" y="557"/>
                  </a:cubicBezTo>
                  <a:cubicBezTo>
                    <a:pt x="313" y="540"/>
                    <a:pt x="335" y="524"/>
                    <a:pt x="359" y="507"/>
                  </a:cubicBezTo>
                  <a:cubicBezTo>
                    <a:pt x="350" y="498"/>
                    <a:pt x="341" y="490"/>
                    <a:pt x="332" y="481"/>
                  </a:cubicBezTo>
                  <a:cubicBezTo>
                    <a:pt x="348" y="466"/>
                    <a:pt x="364" y="451"/>
                    <a:pt x="381" y="435"/>
                  </a:cubicBezTo>
                  <a:cubicBezTo>
                    <a:pt x="367" y="426"/>
                    <a:pt x="354" y="416"/>
                    <a:pt x="340" y="4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23"/>
            <p:cNvSpPr>
              <a:spLocks noEditPoints="1"/>
            </p:cNvSpPr>
            <p:nvPr/>
          </p:nvSpPr>
          <p:spPr bwMode="auto">
            <a:xfrm>
              <a:off x="7004742" y="4587290"/>
              <a:ext cx="323110" cy="394139"/>
            </a:xfrm>
            <a:custGeom>
              <a:avLst/>
              <a:gdLst>
                <a:gd name="T0" fmla="*/ 1320 w 2705"/>
                <a:gd name="T1" fmla="*/ 1965 h 3516"/>
                <a:gd name="T2" fmla="*/ 1206 w 2705"/>
                <a:gd name="T3" fmla="*/ 1996 h 3516"/>
                <a:gd name="T4" fmla="*/ 1115 w 2705"/>
                <a:gd name="T5" fmla="*/ 2071 h 3516"/>
                <a:gd name="T6" fmla="*/ 1061 w 2705"/>
                <a:gd name="T7" fmla="*/ 2177 h 3516"/>
                <a:gd name="T8" fmla="*/ 1051 w 2705"/>
                <a:gd name="T9" fmla="*/ 2298 h 3516"/>
                <a:gd name="T10" fmla="*/ 1089 w 2705"/>
                <a:gd name="T11" fmla="*/ 2406 h 3516"/>
                <a:gd name="T12" fmla="*/ 1135 w 2705"/>
                <a:gd name="T13" fmla="*/ 2952 h 3516"/>
                <a:gd name="T14" fmla="*/ 1157 w 2705"/>
                <a:gd name="T15" fmla="*/ 3016 h 3516"/>
                <a:gd name="T16" fmla="*/ 1214 w 2705"/>
                <a:gd name="T17" fmla="*/ 3052 h 3516"/>
                <a:gd name="T18" fmla="*/ 1490 w 2705"/>
                <a:gd name="T19" fmla="*/ 3052 h 3516"/>
                <a:gd name="T20" fmla="*/ 1547 w 2705"/>
                <a:gd name="T21" fmla="*/ 3016 h 3516"/>
                <a:gd name="T22" fmla="*/ 1570 w 2705"/>
                <a:gd name="T23" fmla="*/ 2952 h 3516"/>
                <a:gd name="T24" fmla="*/ 1616 w 2705"/>
                <a:gd name="T25" fmla="*/ 2406 h 3516"/>
                <a:gd name="T26" fmla="*/ 1653 w 2705"/>
                <a:gd name="T27" fmla="*/ 2298 h 3516"/>
                <a:gd name="T28" fmla="*/ 1643 w 2705"/>
                <a:gd name="T29" fmla="*/ 2177 h 3516"/>
                <a:gd name="T30" fmla="*/ 1590 w 2705"/>
                <a:gd name="T31" fmla="*/ 2071 h 3516"/>
                <a:gd name="T32" fmla="*/ 1499 w 2705"/>
                <a:gd name="T33" fmla="*/ 1996 h 3516"/>
                <a:gd name="T34" fmla="*/ 1384 w 2705"/>
                <a:gd name="T35" fmla="*/ 1965 h 3516"/>
                <a:gd name="T36" fmla="*/ 1352 w 2705"/>
                <a:gd name="T37" fmla="*/ 454 h 3516"/>
                <a:gd name="T38" fmla="*/ 1163 w 2705"/>
                <a:gd name="T39" fmla="*/ 484 h 3516"/>
                <a:gd name="T40" fmla="*/ 995 w 2705"/>
                <a:gd name="T41" fmla="*/ 565 h 3516"/>
                <a:gd name="T42" fmla="*/ 859 w 2705"/>
                <a:gd name="T43" fmla="*/ 690 h 3516"/>
                <a:gd name="T44" fmla="*/ 762 w 2705"/>
                <a:gd name="T45" fmla="*/ 850 h 3516"/>
                <a:gd name="T46" fmla="*/ 715 w 2705"/>
                <a:gd name="T47" fmla="*/ 1034 h 3516"/>
                <a:gd name="T48" fmla="*/ 1993 w 2705"/>
                <a:gd name="T49" fmla="*/ 1420 h 3516"/>
                <a:gd name="T50" fmla="*/ 1979 w 2705"/>
                <a:gd name="T51" fmla="*/ 971 h 3516"/>
                <a:gd name="T52" fmla="*/ 1914 w 2705"/>
                <a:gd name="T53" fmla="*/ 793 h 3516"/>
                <a:gd name="T54" fmla="*/ 1804 w 2705"/>
                <a:gd name="T55" fmla="*/ 644 h 3516"/>
                <a:gd name="T56" fmla="*/ 1657 w 2705"/>
                <a:gd name="T57" fmla="*/ 533 h 3516"/>
                <a:gd name="T58" fmla="*/ 1481 w 2705"/>
                <a:gd name="T59" fmla="*/ 468 h 3516"/>
                <a:gd name="T60" fmla="*/ 1351 w 2705"/>
                <a:gd name="T61" fmla="*/ 0 h 3516"/>
                <a:gd name="T62" fmla="*/ 1384 w 2705"/>
                <a:gd name="T63" fmla="*/ 0 h 3516"/>
                <a:gd name="T64" fmla="*/ 1628 w 2705"/>
                <a:gd name="T65" fmla="*/ 34 h 3516"/>
                <a:gd name="T66" fmla="*/ 1852 w 2705"/>
                <a:gd name="T67" fmla="*/ 119 h 3516"/>
                <a:gd name="T68" fmla="*/ 2048 w 2705"/>
                <a:gd name="T69" fmla="*/ 251 h 3516"/>
                <a:gd name="T70" fmla="*/ 2212 w 2705"/>
                <a:gd name="T71" fmla="*/ 422 h 3516"/>
                <a:gd name="T72" fmla="*/ 2337 w 2705"/>
                <a:gd name="T73" fmla="*/ 624 h 3516"/>
                <a:gd name="T74" fmla="*/ 2417 w 2705"/>
                <a:gd name="T75" fmla="*/ 853 h 3516"/>
                <a:gd name="T76" fmla="*/ 2444 w 2705"/>
                <a:gd name="T77" fmla="*/ 1100 h 3516"/>
                <a:gd name="T78" fmla="*/ 2544 w 2705"/>
                <a:gd name="T79" fmla="*/ 1423 h 3516"/>
                <a:gd name="T80" fmla="*/ 2625 w 2705"/>
                <a:gd name="T81" fmla="*/ 1467 h 3516"/>
                <a:gd name="T82" fmla="*/ 2683 w 2705"/>
                <a:gd name="T83" fmla="*/ 1551 h 3516"/>
                <a:gd name="T84" fmla="*/ 2705 w 2705"/>
                <a:gd name="T85" fmla="*/ 1664 h 3516"/>
                <a:gd name="T86" fmla="*/ 2695 w 2705"/>
                <a:gd name="T87" fmla="*/ 3349 h 3516"/>
                <a:gd name="T88" fmla="*/ 2648 w 2705"/>
                <a:gd name="T89" fmla="*/ 3444 h 3516"/>
                <a:gd name="T90" fmla="*/ 2573 w 2705"/>
                <a:gd name="T91" fmla="*/ 3504 h 3516"/>
                <a:gd name="T92" fmla="*/ 192 w 2705"/>
                <a:gd name="T93" fmla="*/ 3516 h 3516"/>
                <a:gd name="T94" fmla="*/ 104 w 2705"/>
                <a:gd name="T95" fmla="*/ 3489 h 3516"/>
                <a:gd name="T96" fmla="*/ 37 w 2705"/>
                <a:gd name="T97" fmla="*/ 3416 h 3516"/>
                <a:gd name="T98" fmla="*/ 2 w 2705"/>
                <a:gd name="T99" fmla="*/ 3311 h 3516"/>
                <a:gd name="T100" fmla="*/ 2 w 2705"/>
                <a:gd name="T101" fmla="*/ 1624 h 3516"/>
                <a:gd name="T102" fmla="*/ 37 w 2705"/>
                <a:gd name="T103" fmla="*/ 1520 h 3516"/>
                <a:gd name="T104" fmla="*/ 104 w 2705"/>
                <a:gd name="T105" fmla="*/ 1448 h 3516"/>
                <a:gd name="T106" fmla="*/ 192 w 2705"/>
                <a:gd name="T107" fmla="*/ 1420 h 3516"/>
                <a:gd name="T108" fmla="*/ 263 w 2705"/>
                <a:gd name="T109" fmla="*/ 1015 h 3516"/>
                <a:gd name="T110" fmla="*/ 309 w 2705"/>
                <a:gd name="T111" fmla="*/ 774 h 3516"/>
                <a:gd name="T112" fmla="*/ 405 w 2705"/>
                <a:gd name="T113" fmla="*/ 553 h 3516"/>
                <a:gd name="T114" fmla="*/ 543 w 2705"/>
                <a:gd name="T115" fmla="*/ 361 h 3516"/>
                <a:gd name="T116" fmla="*/ 718 w 2705"/>
                <a:gd name="T117" fmla="*/ 203 h 3516"/>
                <a:gd name="T118" fmla="*/ 924 w 2705"/>
                <a:gd name="T119" fmla="*/ 86 h 3516"/>
                <a:gd name="T120" fmla="*/ 1155 w 2705"/>
                <a:gd name="T121" fmla="*/ 16 h 3516"/>
                <a:gd name="T122" fmla="*/ 1335 w 2705"/>
                <a:gd name="T123" fmla="*/ 0 h 3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05" h="3516">
                  <a:moveTo>
                    <a:pt x="1352" y="1965"/>
                  </a:moveTo>
                  <a:lnTo>
                    <a:pt x="1335" y="1965"/>
                  </a:lnTo>
                  <a:lnTo>
                    <a:pt x="1320" y="1965"/>
                  </a:lnTo>
                  <a:lnTo>
                    <a:pt x="1279" y="1970"/>
                  </a:lnTo>
                  <a:lnTo>
                    <a:pt x="1241" y="1980"/>
                  </a:lnTo>
                  <a:lnTo>
                    <a:pt x="1206" y="1996"/>
                  </a:lnTo>
                  <a:lnTo>
                    <a:pt x="1171" y="2017"/>
                  </a:lnTo>
                  <a:lnTo>
                    <a:pt x="1141" y="2042"/>
                  </a:lnTo>
                  <a:lnTo>
                    <a:pt x="1115" y="2071"/>
                  </a:lnTo>
                  <a:lnTo>
                    <a:pt x="1092" y="2103"/>
                  </a:lnTo>
                  <a:lnTo>
                    <a:pt x="1074" y="2139"/>
                  </a:lnTo>
                  <a:lnTo>
                    <a:pt x="1061" y="2177"/>
                  </a:lnTo>
                  <a:lnTo>
                    <a:pt x="1052" y="2217"/>
                  </a:lnTo>
                  <a:lnTo>
                    <a:pt x="1049" y="2258"/>
                  </a:lnTo>
                  <a:lnTo>
                    <a:pt x="1051" y="2298"/>
                  </a:lnTo>
                  <a:lnTo>
                    <a:pt x="1060" y="2337"/>
                  </a:lnTo>
                  <a:lnTo>
                    <a:pt x="1072" y="2373"/>
                  </a:lnTo>
                  <a:lnTo>
                    <a:pt x="1089" y="2406"/>
                  </a:lnTo>
                  <a:lnTo>
                    <a:pt x="1109" y="2438"/>
                  </a:lnTo>
                  <a:lnTo>
                    <a:pt x="1135" y="2466"/>
                  </a:lnTo>
                  <a:lnTo>
                    <a:pt x="1135" y="2952"/>
                  </a:lnTo>
                  <a:lnTo>
                    <a:pt x="1137" y="2975"/>
                  </a:lnTo>
                  <a:lnTo>
                    <a:pt x="1146" y="2997"/>
                  </a:lnTo>
                  <a:lnTo>
                    <a:pt x="1157" y="3016"/>
                  </a:lnTo>
                  <a:lnTo>
                    <a:pt x="1173" y="3032"/>
                  </a:lnTo>
                  <a:lnTo>
                    <a:pt x="1193" y="3044"/>
                  </a:lnTo>
                  <a:lnTo>
                    <a:pt x="1214" y="3052"/>
                  </a:lnTo>
                  <a:lnTo>
                    <a:pt x="1238" y="3054"/>
                  </a:lnTo>
                  <a:lnTo>
                    <a:pt x="1467" y="3054"/>
                  </a:lnTo>
                  <a:lnTo>
                    <a:pt x="1490" y="3052"/>
                  </a:lnTo>
                  <a:lnTo>
                    <a:pt x="1512" y="3044"/>
                  </a:lnTo>
                  <a:lnTo>
                    <a:pt x="1531" y="3032"/>
                  </a:lnTo>
                  <a:lnTo>
                    <a:pt x="1547" y="3016"/>
                  </a:lnTo>
                  <a:lnTo>
                    <a:pt x="1559" y="2997"/>
                  </a:lnTo>
                  <a:lnTo>
                    <a:pt x="1566" y="2975"/>
                  </a:lnTo>
                  <a:lnTo>
                    <a:pt x="1570" y="2952"/>
                  </a:lnTo>
                  <a:lnTo>
                    <a:pt x="1570" y="2466"/>
                  </a:lnTo>
                  <a:lnTo>
                    <a:pt x="1594" y="2438"/>
                  </a:lnTo>
                  <a:lnTo>
                    <a:pt x="1616" y="2406"/>
                  </a:lnTo>
                  <a:lnTo>
                    <a:pt x="1633" y="2373"/>
                  </a:lnTo>
                  <a:lnTo>
                    <a:pt x="1645" y="2337"/>
                  </a:lnTo>
                  <a:lnTo>
                    <a:pt x="1653" y="2298"/>
                  </a:lnTo>
                  <a:lnTo>
                    <a:pt x="1655" y="2258"/>
                  </a:lnTo>
                  <a:lnTo>
                    <a:pt x="1652" y="2217"/>
                  </a:lnTo>
                  <a:lnTo>
                    <a:pt x="1643" y="2177"/>
                  </a:lnTo>
                  <a:lnTo>
                    <a:pt x="1631" y="2139"/>
                  </a:lnTo>
                  <a:lnTo>
                    <a:pt x="1612" y="2103"/>
                  </a:lnTo>
                  <a:lnTo>
                    <a:pt x="1590" y="2071"/>
                  </a:lnTo>
                  <a:lnTo>
                    <a:pt x="1563" y="2042"/>
                  </a:lnTo>
                  <a:lnTo>
                    <a:pt x="1533" y="2017"/>
                  </a:lnTo>
                  <a:lnTo>
                    <a:pt x="1499" y="1996"/>
                  </a:lnTo>
                  <a:lnTo>
                    <a:pt x="1464" y="1980"/>
                  </a:lnTo>
                  <a:lnTo>
                    <a:pt x="1425" y="1970"/>
                  </a:lnTo>
                  <a:lnTo>
                    <a:pt x="1384" y="1965"/>
                  </a:lnTo>
                  <a:lnTo>
                    <a:pt x="1369" y="1965"/>
                  </a:lnTo>
                  <a:lnTo>
                    <a:pt x="1352" y="1965"/>
                  </a:lnTo>
                  <a:close/>
                  <a:moveTo>
                    <a:pt x="1352" y="454"/>
                  </a:moveTo>
                  <a:lnTo>
                    <a:pt x="1287" y="458"/>
                  </a:lnTo>
                  <a:lnTo>
                    <a:pt x="1224" y="468"/>
                  </a:lnTo>
                  <a:lnTo>
                    <a:pt x="1163" y="484"/>
                  </a:lnTo>
                  <a:lnTo>
                    <a:pt x="1104" y="505"/>
                  </a:lnTo>
                  <a:lnTo>
                    <a:pt x="1047" y="533"/>
                  </a:lnTo>
                  <a:lnTo>
                    <a:pt x="995" y="565"/>
                  </a:lnTo>
                  <a:lnTo>
                    <a:pt x="945" y="603"/>
                  </a:lnTo>
                  <a:lnTo>
                    <a:pt x="900" y="644"/>
                  </a:lnTo>
                  <a:lnTo>
                    <a:pt x="859" y="690"/>
                  </a:lnTo>
                  <a:lnTo>
                    <a:pt x="822" y="741"/>
                  </a:lnTo>
                  <a:lnTo>
                    <a:pt x="790" y="793"/>
                  </a:lnTo>
                  <a:lnTo>
                    <a:pt x="762" y="850"/>
                  </a:lnTo>
                  <a:lnTo>
                    <a:pt x="741" y="909"/>
                  </a:lnTo>
                  <a:lnTo>
                    <a:pt x="725" y="971"/>
                  </a:lnTo>
                  <a:lnTo>
                    <a:pt x="715" y="1034"/>
                  </a:lnTo>
                  <a:lnTo>
                    <a:pt x="712" y="1100"/>
                  </a:lnTo>
                  <a:lnTo>
                    <a:pt x="712" y="1420"/>
                  </a:lnTo>
                  <a:lnTo>
                    <a:pt x="1993" y="1420"/>
                  </a:lnTo>
                  <a:lnTo>
                    <a:pt x="1993" y="1100"/>
                  </a:lnTo>
                  <a:lnTo>
                    <a:pt x="1989" y="1034"/>
                  </a:lnTo>
                  <a:lnTo>
                    <a:pt x="1979" y="971"/>
                  </a:lnTo>
                  <a:lnTo>
                    <a:pt x="1964" y="909"/>
                  </a:lnTo>
                  <a:lnTo>
                    <a:pt x="1942" y="850"/>
                  </a:lnTo>
                  <a:lnTo>
                    <a:pt x="1914" y="793"/>
                  </a:lnTo>
                  <a:lnTo>
                    <a:pt x="1882" y="741"/>
                  </a:lnTo>
                  <a:lnTo>
                    <a:pt x="1846" y="690"/>
                  </a:lnTo>
                  <a:lnTo>
                    <a:pt x="1804" y="644"/>
                  </a:lnTo>
                  <a:lnTo>
                    <a:pt x="1759" y="603"/>
                  </a:lnTo>
                  <a:lnTo>
                    <a:pt x="1710" y="565"/>
                  </a:lnTo>
                  <a:lnTo>
                    <a:pt x="1657" y="533"/>
                  </a:lnTo>
                  <a:lnTo>
                    <a:pt x="1601" y="505"/>
                  </a:lnTo>
                  <a:lnTo>
                    <a:pt x="1542" y="484"/>
                  </a:lnTo>
                  <a:lnTo>
                    <a:pt x="1481" y="468"/>
                  </a:lnTo>
                  <a:lnTo>
                    <a:pt x="1418" y="458"/>
                  </a:lnTo>
                  <a:lnTo>
                    <a:pt x="1352" y="454"/>
                  </a:lnTo>
                  <a:close/>
                  <a:moveTo>
                    <a:pt x="1351" y="0"/>
                  </a:moveTo>
                  <a:lnTo>
                    <a:pt x="1353" y="0"/>
                  </a:lnTo>
                  <a:lnTo>
                    <a:pt x="1369" y="0"/>
                  </a:lnTo>
                  <a:lnTo>
                    <a:pt x="1384" y="0"/>
                  </a:lnTo>
                  <a:lnTo>
                    <a:pt x="1468" y="6"/>
                  </a:lnTo>
                  <a:lnTo>
                    <a:pt x="1549" y="16"/>
                  </a:lnTo>
                  <a:lnTo>
                    <a:pt x="1628" y="34"/>
                  </a:lnTo>
                  <a:lnTo>
                    <a:pt x="1706" y="57"/>
                  </a:lnTo>
                  <a:lnTo>
                    <a:pt x="1781" y="86"/>
                  </a:lnTo>
                  <a:lnTo>
                    <a:pt x="1852" y="119"/>
                  </a:lnTo>
                  <a:lnTo>
                    <a:pt x="1921" y="159"/>
                  </a:lnTo>
                  <a:lnTo>
                    <a:pt x="1986" y="203"/>
                  </a:lnTo>
                  <a:lnTo>
                    <a:pt x="2048" y="251"/>
                  </a:lnTo>
                  <a:lnTo>
                    <a:pt x="2107" y="304"/>
                  </a:lnTo>
                  <a:lnTo>
                    <a:pt x="2162" y="361"/>
                  </a:lnTo>
                  <a:lnTo>
                    <a:pt x="2212" y="422"/>
                  </a:lnTo>
                  <a:lnTo>
                    <a:pt x="2258" y="486"/>
                  </a:lnTo>
                  <a:lnTo>
                    <a:pt x="2300" y="553"/>
                  </a:lnTo>
                  <a:lnTo>
                    <a:pt x="2337" y="624"/>
                  </a:lnTo>
                  <a:lnTo>
                    <a:pt x="2368" y="698"/>
                  </a:lnTo>
                  <a:lnTo>
                    <a:pt x="2395" y="774"/>
                  </a:lnTo>
                  <a:lnTo>
                    <a:pt x="2417" y="853"/>
                  </a:lnTo>
                  <a:lnTo>
                    <a:pt x="2432" y="933"/>
                  </a:lnTo>
                  <a:lnTo>
                    <a:pt x="2441" y="1015"/>
                  </a:lnTo>
                  <a:lnTo>
                    <a:pt x="2444" y="1100"/>
                  </a:lnTo>
                  <a:lnTo>
                    <a:pt x="2444" y="1420"/>
                  </a:lnTo>
                  <a:lnTo>
                    <a:pt x="2513" y="1420"/>
                  </a:lnTo>
                  <a:lnTo>
                    <a:pt x="2544" y="1423"/>
                  </a:lnTo>
                  <a:lnTo>
                    <a:pt x="2573" y="1433"/>
                  </a:lnTo>
                  <a:lnTo>
                    <a:pt x="2601" y="1448"/>
                  </a:lnTo>
                  <a:lnTo>
                    <a:pt x="2625" y="1467"/>
                  </a:lnTo>
                  <a:lnTo>
                    <a:pt x="2648" y="1492"/>
                  </a:lnTo>
                  <a:lnTo>
                    <a:pt x="2667" y="1520"/>
                  </a:lnTo>
                  <a:lnTo>
                    <a:pt x="2683" y="1551"/>
                  </a:lnTo>
                  <a:lnTo>
                    <a:pt x="2695" y="1587"/>
                  </a:lnTo>
                  <a:lnTo>
                    <a:pt x="2702" y="1624"/>
                  </a:lnTo>
                  <a:lnTo>
                    <a:pt x="2705" y="1664"/>
                  </a:lnTo>
                  <a:lnTo>
                    <a:pt x="2705" y="3271"/>
                  </a:lnTo>
                  <a:lnTo>
                    <a:pt x="2702" y="3311"/>
                  </a:lnTo>
                  <a:lnTo>
                    <a:pt x="2695" y="3349"/>
                  </a:lnTo>
                  <a:lnTo>
                    <a:pt x="2683" y="3384"/>
                  </a:lnTo>
                  <a:lnTo>
                    <a:pt x="2667" y="3416"/>
                  </a:lnTo>
                  <a:lnTo>
                    <a:pt x="2648" y="3444"/>
                  </a:lnTo>
                  <a:lnTo>
                    <a:pt x="2625" y="3468"/>
                  </a:lnTo>
                  <a:lnTo>
                    <a:pt x="2601" y="3489"/>
                  </a:lnTo>
                  <a:lnTo>
                    <a:pt x="2573" y="3504"/>
                  </a:lnTo>
                  <a:lnTo>
                    <a:pt x="2544" y="3513"/>
                  </a:lnTo>
                  <a:lnTo>
                    <a:pt x="2513" y="3516"/>
                  </a:lnTo>
                  <a:lnTo>
                    <a:pt x="192" y="3516"/>
                  </a:lnTo>
                  <a:lnTo>
                    <a:pt x="161" y="3513"/>
                  </a:lnTo>
                  <a:lnTo>
                    <a:pt x="132" y="3504"/>
                  </a:lnTo>
                  <a:lnTo>
                    <a:pt x="104" y="3489"/>
                  </a:lnTo>
                  <a:lnTo>
                    <a:pt x="78" y="3468"/>
                  </a:lnTo>
                  <a:lnTo>
                    <a:pt x="57" y="3444"/>
                  </a:lnTo>
                  <a:lnTo>
                    <a:pt x="37" y="3416"/>
                  </a:lnTo>
                  <a:lnTo>
                    <a:pt x="21" y="3384"/>
                  </a:lnTo>
                  <a:lnTo>
                    <a:pt x="10" y="3349"/>
                  </a:lnTo>
                  <a:lnTo>
                    <a:pt x="2" y="3311"/>
                  </a:lnTo>
                  <a:lnTo>
                    <a:pt x="0" y="3271"/>
                  </a:lnTo>
                  <a:lnTo>
                    <a:pt x="0" y="1664"/>
                  </a:lnTo>
                  <a:lnTo>
                    <a:pt x="2" y="1624"/>
                  </a:lnTo>
                  <a:lnTo>
                    <a:pt x="10" y="1587"/>
                  </a:lnTo>
                  <a:lnTo>
                    <a:pt x="21" y="1551"/>
                  </a:lnTo>
                  <a:lnTo>
                    <a:pt x="37" y="1520"/>
                  </a:lnTo>
                  <a:lnTo>
                    <a:pt x="57" y="1492"/>
                  </a:lnTo>
                  <a:lnTo>
                    <a:pt x="78" y="1467"/>
                  </a:lnTo>
                  <a:lnTo>
                    <a:pt x="104" y="1448"/>
                  </a:lnTo>
                  <a:lnTo>
                    <a:pt x="132" y="1433"/>
                  </a:lnTo>
                  <a:lnTo>
                    <a:pt x="161" y="1423"/>
                  </a:lnTo>
                  <a:lnTo>
                    <a:pt x="192" y="1420"/>
                  </a:lnTo>
                  <a:lnTo>
                    <a:pt x="260" y="1420"/>
                  </a:lnTo>
                  <a:lnTo>
                    <a:pt x="260" y="1100"/>
                  </a:lnTo>
                  <a:lnTo>
                    <a:pt x="263" y="1015"/>
                  </a:lnTo>
                  <a:lnTo>
                    <a:pt x="273" y="933"/>
                  </a:lnTo>
                  <a:lnTo>
                    <a:pt x="288" y="853"/>
                  </a:lnTo>
                  <a:lnTo>
                    <a:pt x="309" y="774"/>
                  </a:lnTo>
                  <a:lnTo>
                    <a:pt x="336" y="698"/>
                  </a:lnTo>
                  <a:lnTo>
                    <a:pt x="367" y="624"/>
                  </a:lnTo>
                  <a:lnTo>
                    <a:pt x="405" y="553"/>
                  </a:lnTo>
                  <a:lnTo>
                    <a:pt x="446" y="486"/>
                  </a:lnTo>
                  <a:lnTo>
                    <a:pt x="492" y="422"/>
                  </a:lnTo>
                  <a:lnTo>
                    <a:pt x="543" y="361"/>
                  </a:lnTo>
                  <a:lnTo>
                    <a:pt x="597" y="304"/>
                  </a:lnTo>
                  <a:lnTo>
                    <a:pt x="656" y="251"/>
                  </a:lnTo>
                  <a:lnTo>
                    <a:pt x="718" y="203"/>
                  </a:lnTo>
                  <a:lnTo>
                    <a:pt x="784" y="159"/>
                  </a:lnTo>
                  <a:lnTo>
                    <a:pt x="852" y="119"/>
                  </a:lnTo>
                  <a:lnTo>
                    <a:pt x="924" y="86"/>
                  </a:lnTo>
                  <a:lnTo>
                    <a:pt x="999" y="57"/>
                  </a:lnTo>
                  <a:lnTo>
                    <a:pt x="1076" y="34"/>
                  </a:lnTo>
                  <a:lnTo>
                    <a:pt x="1155" y="16"/>
                  </a:lnTo>
                  <a:lnTo>
                    <a:pt x="1237" y="6"/>
                  </a:lnTo>
                  <a:lnTo>
                    <a:pt x="1320" y="0"/>
                  </a:lnTo>
                  <a:lnTo>
                    <a:pt x="1335" y="0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-83045" y="3778034"/>
            <a:ext cx="3413322" cy="3048435"/>
            <a:chOff x="-83045" y="3778034"/>
            <a:chExt cx="3413322" cy="3048435"/>
          </a:xfrm>
        </p:grpSpPr>
        <p:cxnSp>
          <p:nvCxnSpPr>
            <p:cNvPr id="97" name="Straight Connector 208"/>
            <p:cNvCxnSpPr>
              <a:stCxn id="35" idx="20"/>
            </p:cNvCxnSpPr>
            <p:nvPr/>
          </p:nvCxnSpPr>
          <p:spPr>
            <a:xfrm flipH="1">
              <a:off x="2441867" y="4239489"/>
              <a:ext cx="888410" cy="13331"/>
            </a:xfrm>
            <a:prstGeom prst="line">
              <a:avLst/>
            </a:prstGeom>
            <a:ln>
              <a:solidFill>
                <a:srgbClr val="46464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12"/>
            <p:cNvSpPr txBox="1"/>
            <p:nvPr/>
          </p:nvSpPr>
          <p:spPr>
            <a:xfrm>
              <a:off x="-83045" y="3778034"/>
              <a:ext cx="2471335" cy="8925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300" dirty="0" smtClean="0">
                  <a:latin typeface="Verdana"/>
                  <a:cs typeface="Verdana"/>
                </a:rPr>
                <a:t>What is the </a:t>
              </a:r>
              <a:r>
                <a:rPr lang="en-US" sz="1300" dirty="0" err="1" smtClean="0">
                  <a:latin typeface="Verdana"/>
                  <a:cs typeface="Verdana"/>
                </a:rPr>
                <a:t>hyperplane</a:t>
              </a:r>
              <a:r>
                <a:rPr lang="en-US" sz="1300" dirty="0" smtClean="0">
                  <a:latin typeface="Verdana"/>
                  <a:cs typeface="Verdana"/>
                </a:rPr>
                <a:t> that best separates two classes of points in multidimensional space?</a:t>
              </a:r>
              <a:endParaRPr lang="en-US" sz="1300" dirty="0">
                <a:latin typeface="Verdana"/>
                <a:cs typeface="Verdana"/>
              </a:endParaRPr>
            </a:p>
          </p:txBody>
        </p:sp>
        <p:grpSp>
          <p:nvGrpSpPr>
            <p:cNvPr id="100" name="Grouper 17"/>
            <p:cNvGrpSpPr/>
            <p:nvPr/>
          </p:nvGrpSpPr>
          <p:grpSpPr>
            <a:xfrm>
              <a:off x="412933" y="5769888"/>
              <a:ext cx="897408" cy="1056581"/>
              <a:chOff x="182470" y="1835884"/>
              <a:chExt cx="1473799" cy="1786020"/>
            </a:xfrm>
          </p:grpSpPr>
          <p:grpSp>
            <p:nvGrpSpPr>
              <p:cNvPr id="101" name="Groupe 55"/>
              <p:cNvGrpSpPr/>
              <p:nvPr/>
            </p:nvGrpSpPr>
            <p:grpSpPr>
              <a:xfrm>
                <a:off x="182470" y="2774781"/>
                <a:ext cx="1473799" cy="847123"/>
                <a:chOff x="3759718" y="1376901"/>
                <a:chExt cx="6007100" cy="3452813"/>
              </a:xfrm>
            </p:grpSpPr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3759718" y="1376901"/>
                  <a:ext cx="6007100" cy="3452813"/>
                </a:xfrm>
                <a:custGeom>
                  <a:avLst/>
                  <a:gdLst>
                    <a:gd name="T0" fmla="*/ 0 w 533"/>
                    <a:gd name="T1" fmla="*/ 306 h 306"/>
                    <a:gd name="T2" fmla="*/ 4 w 533"/>
                    <a:gd name="T3" fmla="*/ 272 h 306"/>
                    <a:gd name="T4" fmla="*/ 13 w 533"/>
                    <a:gd name="T5" fmla="*/ 197 h 306"/>
                    <a:gd name="T6" fmla="*/ 27 w 533"/>
                    <a:gd name="T7" fmla="*/ 108 h 306"/>
                    <a:gd name="T8" fmla="*/ 37 w 533"/>
                    <a:gd name="T9" fmla="*/ 75 h 306"/>
                    <a:gd name="T10" fmla="*/ 74 w 533"/>
                    <a:gd name="T11" fmla="*/ 35 h 306"/>
                    <a:gd name="T12" fmla="*/ 146 w 533"/>
                    <a:gd name="T13" fmla="*/ 8 h 306"/>
                    <a:gd name="T14" fmla="*/ 168 w 533"/>
                    <a:gd name="T15" fmla="*/ 2 h 306"/>
                    <a:gd name="T16" fmla="*/ 185 w 533"/>
                    <a:gd name="T17" fmla="*/ 10 h 306"/>
                    <a:gd name="T18" fmla="*/ 262 w 533"/>
                    <a:gd name="T19" fmla="*/ 107 h 306"/>
                    <a:gd name="T20" fmla="*/ 271 w 533"/>
                    <a:gd name="T21" fmla="*/ 107 h 306"/>
                    <a:gd name="T22" fmla="*/ 348 w 533"/>
                    <a:gd name="T23" fmla="*/ 9 h 306"/>
                    <a:gd name="T24" fmla="*/ 363 w 533"/>
                    <a:gd name="T25" fmla="*/ 2 h 306"/>
                    <a:gd name="T26" fmla="*/ 464 w 533"/>
                    <a:gd name="T27" fmla="*/ 37 h 306"/>
                    <a:gd name="T28" fmla="*/ 501 w 533"/>
                    <a:gd name="T29" fmla="*/ 89 h 306"/>
                    <a:gd name="T30" fmla="*/ 519 w 533"/>
                    <a:gd name="T31" fmla="*/ 186 h 306"/>
                    <a:gd name="T32" fmla="*/ 530 w 533"/>
                    <a:gd name="T33" fmla="*/ 277 h 306"/>
                    <a:gd name="T34" fmla="*/ 533 w 533"/>
                    <a:gd name="T35" fmla="*/ 306 h 306"/>
                    <a:gd name="T36" fmla="*/ 0 w 533"/>
                    <a:gd name="T37" fmla="*/ 306 h 306"/>
                    <a:gd name="T38" fmla="*/ 249 w 533"/>
                    <a:gd name="T39" fmla="*/ 130 h 306"/>
                    <a:gd name="T40" fmla="*/ 249 w 533"/>
                    <a:gd name="T41" fmla="*/ 127 h 306"/>
                    <a:gd name="T42" fmla="*/ 237 w 533"/>
                    <a:gd name="T43" fmla="*/ 116 h 306"/>
                    <a:gd name="T44" fmla="*/ 176 w 533"/>
                    <a:gd name="T45" fmla="*/ 43 h 306"/>
                    <a:gd name="T46" fmla="*/ 150 w 533"/>
                    <a:gd name="T47" fmla="*/ 33 h 306"/>
                    <a:gd name="T48" fmla="*/ 84 w 533"/>
                    <a:gd name="T49" fmla="*/ 57 h 306"/>
                    <a:gd name="T50" fmla="*/ 60 w 533"/>
                    <a:gd name="T51" fmla="*/ 83 h 306"/>
                    <a:gd name="T52" fmla="*/ 50 w 533"/>
                    <a:gd name="T53" fmla="*/ 117 h 306"/>
                    <a:gd name="T54" fmla="*/ 36 w 533"/>
                    <a:gd name="T55" fmla="*/ 205 h 306"/>
                    <a:gd name="T56" fmla="*/ 29 w 533"/>
                    <a:gd name="T57" fmla="*/ 274 h 306"/>
                    <a:gd name="T58" fmla="*/ 36 w 533"/>
                    <a:gd name="T59" fmla="*/ 282 h 306"/>
                    <a:gd name="T60" fmla="*/ 494 w 533"/>
                    <a:gd name="T61" fmla="*/ 281 h 306"/>
                    <a:gd name="T62" fmla="*/ 504 w 533"/>
                    <a:gd name="T63" fmla="*/ 268 h 306"/>
                    <a:gd name="T64" fmla="*/ 491 w 533"/>
                    <a:gd name="T65" fmla="*/ 160 h 306"/>
                    <a:gd name="T66" fmla="*/ 473 w 533"/>
                    <a:gd name="T67" fmla="*/ 83 h 306"/>
                    <a:gd name="T68" fmla="*/ 451 w 533"/>
                    <a:gd name="T69" fmla="*/ 58 h 306"/>
                    <a:gd name="T70" fmla="*/ 370 w 533"/>
                    <a:gd name="T71" fmla="*/ 29 h 306"/>
                    <a:gd name="T72" fmla="*/ 364 w 533"/>
                    <a:gd name="T73" fmla="*/ 33 h 306"/>
                    <a:gd name="T74" fmla="*/ 348 w 533"/>
                    <a:gd name="T75" fmla="*/ 58 h 306"/>
                    <a:gd name="T76" fmla="*/ 256 w 533"/>
                    <a:gd name="T77" fmla="*/ 155 h 306"/>
                    <a:gd name="T78" fmla="*/ 240 w 533"/>
                    <a:gd name="T79" fmla="*/ 154 h 306"/>
                    <a:gd name="T80" fmla="*/ 239 w 533"/>
                    <a:gd name="T81" fmla="*/ 138 h 306"/>
                    <a:gd name="T82" fmla="*/ 249 w 533"/>
                    <a:gd name="T83" fmla="*/ 130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33" h="306">
                      <a:moveTo>
                        <a:pt x="0" y="306"/>
                      </a:moveTo>
                      <a:cubicBezTo>
                        <a:pt x="1" y="295"/>
                        <a:pt x="3" y="284"/>
                        <a:pt x="4" y="272"/>
                      </a:cubicBezTo>
                      <a:cubicBezTo>
                        <a:pt x="7" y="247"/>
                        <a:pt x="9" y="222"/>
                        <a:pt x="13" y="197"/>
                      </a:cubicBezTo>
                      <a:cubicBezTo>
                        <a:pt x="17" y="167"/>
                        <a:pt x="22" y="138"/>
                        <a:pt x="27" y="108"/>
                      </a:cubicBezTo>
                      <a:cubicBezTo>
                        <a:pt x="30" y="97"/>
                        <a:pt x="34" y="86"/>
                        <a:pt x="37" y="75"/>
                      </a:cubicBezTo>
                      <a:cubicBezTo>
                        <a:pt x="43" y="56"/>
                        <a:pt x="56" y="42"/>
                        <a:pt x="74" y="35"/>
                      </a:cubicBezTo>
                      <a:cubicBezTo>
                        <a:pt x="98" y="25"/>
                        <a:pt x="122" y="17"/>
                        <a:pt x="146" y="8"/>
                      </a:cubicBezTo>
                      <a:cubicBezTo>
                        <a:pt x="153" y="6"/>
                        <a:pt x="160" y="4"/>
                        <a:pt x="168" y="2"/>
                      </a:cubicBezTo>
                      <a:cubicBezTo>
                        <a:pt x="177" y="0"/>
                        <a:pt x="182" y="2"/>
                        <a:pt x="185" y="10"/>
                      </a:cubicBezTo>
                      <a:cubicBezTo>
                        <a:pt x="203" y="49"/>
                        <a:pt x="232" y="79"/>
                        <a:pt x="262" y="107"/>
                      </a:cubicBezTo>
                      <a:cubicBezTo>
                        <a:pt x="265" y="110"/>
                        <a:pt x="268" y="110"/>
                        <a:pt x="271" y="107"/>
                      </a:cubicBezTo>
                      <a:cubicBezTo>
                        <a:pt x="302" y="78"/>
                        <a:pt x="331" y="48"/>
                        <a:pt x="348" y="9"/>
                      </a:cubicBezTo>
                      <a:cubicBezTo>
                        <a:pt x="351" y="3"/>
                        <a:pt x="357" y="0"/>
                        <a:pt x="363" y="2"/>
                      </a:cubicBezTo>
                      <a:cubicBezTo>
                        <a:pt x="397" y="11"/>
                        <a:pt x="432" y="20"/>
                        <a:pt x="464" y="37"/>
                      </a:cubicBezTo>
                      <a:cubicBezTo>
                        <a:pt x="485" y="48"/>
                        <a:pt x="495" y="67"/>
                        <a:pt x="501" y="89"/>
                      </a:cubicBezTo>
                      <a:cubicBezTo>
                        <a:pt x="510" y="121"/>
                        <a:pt x="515" y="153"/>
                        <a:pt x="519" y="186"/>
                      </a:cubicBezTo>
                      <a:cubicBezTo>
                        <a:pt x="523" y="217"/>
                        <a:pt x="526" y="247"/>
                        <a:pt x="530" y="277"/>
                      </a:cubicBezTo>
                      <a:cubicBezTo>
                        <a:pt x="531" y="287"/>
                        <a:pt x="532" y="297"/>
                        <a:pt x="533" y="306"/>
                      </a:cubicBezTo>
                      <a:cubicBezTo>
                        <a:pt x="356" y="306"/>
                        <a:pt x="178" y="306"/>
                        <a:pt x="0" y="306"/>
                      </a:cubicBezTo>
                      <a:close/>
                      <a:moveTo>
                        <a:pt x="249" y="130"/>
                      </a:moveTo>
                      <a:cubicBezTo>
                        <a:pt x="249" y="129"/>
                        <a:pt x="249" y="128"/>
                        <a:pt x="249" y="127"/>
                      </a:cubicBezTo>
                      <a:cubicBezTo>
                        <a:pt x="245" y="123"/>
                        <a:pt x="241" y="120"/>
                        <a:pt x="237" y="116"/>
                      </a:cubicBezTo>
                      <a:cubicBezTo>
                        <a:pt x="214" y="94"/>
                        <a:pt x="191" y="71"/>
                        <a:pt x="176" y="43"/>
                      </a:cubicBezTo>
                      <a:cubicBezTo>
                        <a:pt x="167" y="28"/>
                        <a:pt x="167" y="27"/>
                        <a:pt x="150" y="33"/>
                      </a:cubicBezTo>
                      <a:cubicBezTo>
                        <a:pt x="128" y="40"/>
                        <a:pt x="105" y="48"/>
                        <a:pt x="84" y="57"/>
                      </a:cubicBezTo>
                      <a:cubicBezTo>
                        <a:pt x="72" y="62"/>
                        <a:pt x="64" y="71"/>
                        <a:pt x="60" y="83"/>
                      </a:cubicBezTo>
                      <a:cubicBezTo>
                        <a:pt x="57" y="94"/>
                        <a:pt x="52" y="106"/>
                        <a:pt x="50" y="117"/>
                      </a:cubicBezTo>
                      <a:cubicBezTo>
                        <a:pt x="45" y="147"/>
                        <a:pt x="40" y="176"/>
                        <a:pt x="36" y="205"/>
                      </a:cubicBezTo>
                      <a:cubicBezTo>
                        <a:pt x="33" y="228"/>
                        <a:pt x="31" y="251"/>
                        <a:pt x="29" y="274"/>
                      </a:cubicBezTo>
                      <a:cubicBezTo>
                        <a:pt x="28" y="280"/>
                        <a:pt x="30" y="282"/>
                        <a:pt x="36" y="282"/>
                      </a:cubicBezTo>
                      <a:cubicBezTo>
                        <a:pt x="188" y="281"/>
                        <a:pt x="341" y="281"/>
                        <a:pt x="494" y="281"/>
                      </a:cubicBezTo>
                      <a:cubicBezTo>
                        <a:pt x="506" y="281"/>
                        <a:pt x="506" y="281"/>
                        <a:pt x="504" y="268"/>
                      </a:cubicBezTo>
                      <a:cubicBezTo>
                        <a:pt x="500" y="232"/>
                        <a:pt x="497" y="196"/>
                        <a:pt x="491" y="160"/>
                      </a:cubicBezTo>
                      <a:cubicBezTo>
                        <a:pt x="487" y="134"/>
                        <a:pt x="479" y="109"/>
                        <a:pt x="473" y="83"/>
                      </a:cubicBezTo>
                      <a:cubicBezTo>
                        <a:pt x="470" y="71"/>
                        <a:pt x="462" y="63"/>
                        <a:pt x="451" y="58"/>
                      </a:cubicBezTo>
                      <a:cubicBezTo>
                        <a:pt x="426" y="44"/>
                        <a:pt x="398" y="37"/>
                        <a:pt x="370" y="29"/>
                      </a:cubicBezTo>
                      <a:cubicBezTo>
                        <a:pt x="368" y="29"/>
                        <a:pt x="365" y="31"/>
                        <a:pt x="364" y="33"/>
                      </a:cubicBezTo>
                      <a:cubicBezTo>
                        <a:pt x="358" y="41"/>
                        <a:pt x="354" y="50"/>
                        <a:pt x="348" y="58"/>
                      </a:cubicBezTo>
                      <a:cubicBezTo>
                        <a:pt x="323" y="95"/>
                        <a:pt x="288" y="124"/>
                        <a:pt x="256" y="155"/>
                      </a:cubicBezTo>
                      <a:cubicBezTo>
                        <a:pt x="251" y="160"/>
                        <a:pt x="244" y="159"/>
                        <a:pt x="240" y="154"/>
                      </a:cubicBezTo>
                      <a:cubicBezTo>
                        <a:pt x="236" y="150"/>
                        <a:pt x="235" y="143"/>
                        <a:pt x="239" y="138"/>
                      </a:cubicBezTo>
                      <a:cubicBezTo>
                        <a:pt x="242" y="135"/>
                        <a:pt x="246" y="133"/>
                        <a:pt x="249" y="13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04" name="Freeform 12"/>
                <p:cNvSpPr>
                  <a:spLocks/>
                </p:cNvSpPr>
                <p:nvPr/>
              </p:nvSpPr>
              <p:spPr bwMode="auto">
                <a:xfrm>
                  <a:off x="6891338" y="3603625"/>
                  <a:ext cx="957263" cy="238125"/>
                </a:xfrm>
                <a:custGeom>
                  <a:avLst/>
                  <a:gdLst>
                    <a:gd name="T0" fmla="*/ 42 w 85"/>
                    <a:gd name="T1" fmla="*/ 0 h 21"/>
                    <a:gd name="T2" fmla="*/ 78 w 85"/>
                    <a:gd name="T3" fmla="*/ 0 h 21"/>
                    <a:gd name="T4" fmla="*/ 84 w 85"/>
                    <a:gd name="T5" fmla="*/ 6 h 21"/>
                    <a:gd name="T6" fmla="*/ 71 w 85"/>
                    <a:gd name="T7" fmla="*/ 19 h 21"/>
                    <a:gd name="T8" fmla="*/ 8 w 85"/>
                    <a:gd name="T9" fmla="*/ 19 h 21"/>
                    <a:gd name="T10" fmla="*/ 1 w 85"/>
                    <a:gd name="T11" fmla="*/ 12 h 21"/>
                    <a:gd name="T12" fmla="*/ 1 w 85"/>
                    <a:gd name="T13" fmla="*/ 6 h 21"/>
                    <a:gd name="T14" fmla="*/ 7 w 85"/>
                    <a:gd name="T15" fmla="*/ 0 h 21"/>
                    <a:gd name="T16" fmla="*/ 42 w 85"/>
                    <a:gd name="T17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5" h="21">
                      <a:moveTo>
                        <a:pt x="42" y="0"/>
                      </a:moveTo>
                      <a:cubicBezTo>
                        <a:pt x="54" y="0"/>
                        <a:pt x="66" y="0"/>
                        <a:pt x="78" y="0"/>
                      </a:cubicBezTo>
                      <a:cubicBezTo>
                        <a:pt x="82" y="0"/>
                        <a:pt x="84" y="2"/>
                        <a:pt x="84" y="6"/>
                      </a:cubicBezTo>
                      <a:cubicBezTo>
                        <a:pt x="83" y="21"/>
                        <a:pt x="85" y="19"/>
                        <a:pt x="71" y="19"/>
                      </a:cubicBezTo>
                      <a:cubicBezTo>
                        <a:pt x="50" y="19"/>
                        <a:pt x="29" y="19"/>
                        <a:pt x="8" y="19"/>
                      </a:cubicBezTo>
                      <a:cubicBezTo>
                        <a:pt x="2" y="20"/>
                        <a:pt x="0" y="18"/>
                        <a:pt x="1" y="12"/>
                      </a:cubicBezTo>
                      <a:cubicBezTo>
                        <a:pt x="1" y="10"/>
                        <a:pt x="1" y="8"/>
                        <a:pt x="1" y="6"/>
                      </a:cubicBezTo>
                      <a:cubicBezTo>
                        <a:pt x="0" y="1"/>
                        <a:pt x="3" y="0"/>
                        <a:pt x="7" y="0"/>
                      </a:cubicBezTo>
                      <a:cubicBezTo>
                        <a:pt x="19" y="0"/>
                        <a:pt x="31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102" name="Freeform 20"/>
              <p:cNvSpPr>
                <a:spLocks noEditPoints="1"/>
              </p:cNvSpPr>
              <p:nvPr/>
            </p:nvSpPr>
            <p:spPr bwMode="auto">
              <a:xfrm>
                <a:off x="485097" y="1835884"/>
                <a:ext cx="864260" cy="971076"/>
              </a:xfrm>
              <a:custGeom>
                <a:avLst/>
                <a:gdLst>
                  <a:gd name="T0" fmla="*/ 331 w 350"/>
                  <a:gd name="T1" fmla="*/ 134 h 393"/>
                  <a:gd name="T2" fmla="*/ 327 w 350"/>
                  <a:gd name="T3" fmla="*/ 169 h 393"/>
                  <a:gd name="T4" fmla="*/ 328 w 350"/>
                  <a:gd name="T5" fmla="*/ 175 h 393"/>
                  <a:gd name="T6" fmla="*/ 344 w 350"/>
                  <a:gd name="T7" fmla="*/ 235 h 393"/>
                  <a:gd name="T8" fmla="*/ 303 w 350"/>
                  <a:gd name="T9" fmla="*/ 287 h 393"/>
                  <a:gd name="T10" fmla="*/ 298 w 350"/>
                  <a:gd name="T11" fmla="*/ 293 h 393"/>
                  <a:gd name="T12" fmla="*/ 236 w 350"/>
                  <a:gd name="T13" fmla="*/ 370 h 393"/>
                  <a:gd name="T14" fmla="*/ 188 w 350"/>
                  <a:gd name="T15" fmla="*/ 390 h 393"/>
                  <a:gd name="T16" fmla="*/ 123 w 350"/>
                  <a:gd name="T17" fmla="*/ 372 h 393"/>
                  <a:gd name="T18" fmla="*/ 57 w 350"/>
                  <a:gd name="T19" fmla="*/ 293 h 393"/>
                  <a:gd name="T20" fmla="*/ 50 w 350"/>
                  <a:gd name="T21" fmla="*/ 286 h 393"/>
                  <a:gd name="T22" fmla="*/ 15 w 350"/>
                  <a:gd name="T23" fmla="*/ 190 h 393"/>
                  <a:gd name="T24" fmla="*/ 23 w 350"/>
                  <a:gd name="T25" fmla="*/ 179 h 393"/>
                  <a:gd name="T26" fmla="*/ 30 w 350"/>
                  <a:gd name="T27" fmla="*/ 163 h 393"/>
                  <a:gd name="T28" fmla="*/ 50 w 350"/>
                  <a:gd name="T29" fmla="*/ 73 h 393"/>
                  <a:gd name="T30" fmla="*/ 182 w 350"/>
                  <a:gd name="T31" fmla="*/ 1 h 393"/>
                  <a:gd name="T32" fmla="*/ 285 w 350"/>
                  <a:gd name="T33" fmla="*/ 46 h 393"/>
                  <a:gd name="T34" fmla="*/ 290 w 350"/>
                  <a:gd name="T35" fmla="*/ 50 h 393"/>
                  <a:gd name="T36" fmla="*/ 330 w 350"/>
                  <a:gd name="T37" fmla="*/ 118 h 393"/>
                  <a:gd name="T38" fmla="*/ 331 w 350"/>
                  <a:gd name="T39" fmla="*/ 134 h 393"/>
                  <a:gd name="T40" fmla="*/ 331 w 350"/>
                  <a:gd name="T41" fmla="*/ 134 h 393"/>
                  <a:gd name="T42" fmla="*/ 140 w 350"/>
                  <a:gd name="T43" fmla="*/ 121 h 393"/>
                  <a:gd name="T44" fmla="*/ 138 w 350"/>
                  <a:gd name="T45" fmla="*/ 118 h 393"/>
                  <a:gd name="T46" fmla="*/ 100 w 350"/>
                  <a:gd name="T47" fmla="*/ 126 h 393"/>
                  <a:gd name="T48" fmla="*/ 75 w 350"/>
                  <a:gd name="T49" fmla="*/ 149 h 393"/>
                  <a:gd name="T50" fmla="*/ 62 w 350"/>
                  <a:gd name="T51" fmla="*/ 188 h 393"/>
                  <a:gd name="T52" fmla="*/ 54 w 350"/>
                  <a:gd name="T53" fmla="*/ 196 h 393"/>
                  <a:gd name="T54" fmla="*/ 39 w 350"/>
                  <a:gd name="T55" fmla="*/ 211 h 393"/>
                  <a:gd name="T56" fmla="*/ 72 w 350"/>
                  <a:gd name="T57" fmla="*/ 262 h 393"/>
                  <a:gd name="T58" fmla="*/ 80 w 350"/>
                  <a:gd name="T59" fmla="*/ 269 h 393"/>
                  <a:gd name="T60" fmla="*/ 135 w 350"/>
                  <a:gd name="T61" fmla="*/ 344 h 393"/>
                  <a:gd name="T62" fmla="*/ 221 w 350"/>
                  <a:gd name="T63" fmla="*/ 344 h 393"/>
                  <a:gd name="T64" fmla="*/ 276 w 350"/>
                  <a:gd name="T65" fmla="*/ 268 h 393"/>
                  <a:gd name="T66" fmla="*/ 282 w 350"/>
                  <a:gd name="T67" fmla="*/ 262 h 393"/>
                  <a:gd name="T68" fmla="*/ 316 w 350"/>
                  <a:gd name="T69" fmla="*/ 215 h 393"/>
                  <a:gd name="T70" fmla="*/ 301 w 350"/>
                  <a:gd name="T71" fmla="*/ 196 h 393"/>
                  <a:gd name="T72" fmla="*/ 295 w 350"/>
                  <a:gd name="T73" fmla="*/ 194 h 393"/>
                  <a:gd name="T74" fmla="*/ 296 w 350"/>
                  <a:gd name="T75" fmla="*/ 193 h 393"/>
                  <a:gd name="T76" fmla="*/ 288 w 350"/>
                  <a:gd name="T77" fmla="*/ 173 h 393"/>
                  <a:gd name="T78" fmla="*/ 271 w 350"/>
                  <a:gd name="T79" fmla="*/ 147 h 393"/>
                  <a:gd name="T80" fmla="*/ 261 w 350"/>
                  <a:gd name="T81" fmla="*/ 82 h 393"/>
                  <a:gd name="T82" fmla="*/ 212 w 350"/>
                  <a:gd name="T83" fmla="*/ 125 h 393"/>
                  <a:gd name="T84" fmla="*/ 150 w 350"/>
                  <a:gd name="T85" fmla="*/ 155 h 393"/>
                  <a:gd name="T86" fmla="*/ 183 w 350"/>
                  <a:gd name="T87" fmla="*/ 108 h 393"/>
                  <a:gd name="T88" fmla="*/ 118 w 350"/>
                  <a:gd name="T89" fmla="*/ 150 h 393"/>
                  <a:gd name="T90" fmla="*/ 140 w 350"/>
                  <a:gd name="T91" fmla="*/ 121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50" h="393">
                    <a:moveTo>
                      <a:pt x="331" y="134"/>
                    </a:moveTo>
                    <a:cubicBezTo>
                      <a:pt x="330" y="146"/>
                      <a:pt x="328" y="157"/>
                      <a:pt x="327" y="169"/>
                    </a:cubicBezTo>
                    <a:cubicBezTo>
                      <a:pt x="326" y="171"/>
                      <a:pt x="327" y="174"/>
                      <a:pt x="328" y="175"/>
                    </a:cubicBezTo>
                    <a:cubicBezTo>
                      <a:pt x="346" y="192"/>
                      <a:pt x="350" y="212"/>
                      <a:pt x="344" y="235"/>
                    </a:cubicBezTo>
                    <a:cubicBezTo>
                      <a:pt x="337" y="257"/>
                      <a:pt x="326" y="277"/>
                      <a:pt x="303" y="287"/>
                    </a:cubicBezTo>
                    <a:cubicBezTo>
                      <a:pt x="301" y="288"/>
                      <a:pt x="300" y="291"/>
                      <a:pt x="298" y="293"/>
                    </a:cubicBezTo>
                    <a:cubicBezTo>
                      <a:pt x="284" y="324"/>
                      <a:pt x="263" y="350"/>
                      <a:pt x="236" y="370"/>
                    </a:cubicBezTo>
                    <a:cubicBezTo>
                      <a:pt x="221" y="380"/>
                      <a:pt x="206" y="388"/>
                      <a:pt x="188" y="390"/>
                    </a:cubicBezTo>
                    <a:cubicBezTo>
                      <a:pt x="164" y="393"/>
                      <a:pt x="143" y="385"/>
                      <a:pt x="123" y="372"/>
                    </a:cubicBezTo>
                    <a:cubicBezTo>
                      <a:pt x="94" y="352"/>
                      <a:pt x="73" y="325"/>
                      <a:pt x="57" y="293"/>
                    </a:cubicBezTo>
                    <a:cubicBezTo>
                      <a:pt x="56" y="290"/>
                      <a:pt x="53" y="287"/>
                      <a:pt x="50" y="286"/>
                    </a:cubicBezTo>
                    <a:cubicBezTo>
                      <a:pt x="17" y="270"/>
                      <a:pt x="0" y="221"/>
                      <a:pt x="15" y="190"/>
                    </a:cubicBezTo>
                    <a:cubicBezTo>
                      <a:pt x="17" y="186"/>
                      <a:pt x="20" y="182"/>
                      <a:pt x="23" y="179"/>
                    </a:cubicBezTo>
                    <a:cubicBezTo>
                      <a:pt x="29" y="175"/>
                      <a:pt x="30" y="169"/>
                      <a:pt x="30" y="163"/>
                    </a:cubicBezTo>
                    <a:cubicBezTo>
                      <a:pt x="30" y="131"/>
                      <a:pt x="34" y="101"/>
                      <a:pt x="50" y="73"/>
                    </a:cubicBezTo>
                    <a:cubicBezTo>
                      <a:pt x="80" y="23"/>
                      <a:pt x="124" y="0"/>
                      <a:pt x="182" y="1"/>
                    </a:cubicBezTo>
                    <a:cubicBezTo>
                      <a:pt x="222" y="2"/>
                      <a:pt x="257" y="16"/>
                      <a:pt x="285" y="46"/>
                    </a:cubicBezTo>
                    <a:cubicBezTo>
                      <a:pt x="287" y="47"/>
                      <a:pt x="288" y="49"/>
                      <a:pt x="290" y="50"/>
                    </a:cubicBezTo>
                    <a:cubicBezTo>
                      <a:pt x="315" y="66"/>
                      <a:pt x="326" y="90"/>
                      <a:pt x="330" y="118"/>
                    </a:cubicBezTo>
                    <a:cubicBezTo>
                      <a:pt x="330" y="123"/>
                      <a:pt x="330" y="128"/>
                      <a:pt x="331" y="134"/>
                    </a:cubicBezTo>
                    <a:cubicBezTo>
                      <a:pt x="331" y="134"/>
                      <a:pt x="331" y="134"/>
                      <a:pt x="331" y="134"/>
                    </a:cubicBezTo>
                    <a:close/>
                    <a:moveTo>
                      <a:pt x="140" y="121"/>
                    </a:moveTo>
                    <a:cubicBezTo>
                      <a:pt x="139" y="120"/>
                      <a:pt x="139" y="119"/>
                      <a:pt x="138" y="118"/>
                    </a:cubicBezTo>
                    <a:cubicBezTo>
                      <a:pt x="125" y="121"/>
                      <a:pt x="113" y="123"/>
                      <a:pt x="100" y="126"/>
                    </a:cubicBezTo>
                    <a:cubicBezTo>
                      <a:pt x="88" y="130"/>
                      <a:pt x="79" y="138"/>
                      <a:pt x="75" y="149"/>
                    </a:cubicBezTo>
                    <a:cubicBezTo>
                      <a:pt x="70" y="162"/>
                      <a:pt x="66" y="175"/>
                      <a:pt x="62" y="188"/>
                    </a:cubicBezTo>
                    <a:cubicBezTo>
                      <a:pt x="61" y="193"/>
                      <a:pt x="59" y="196"/>
                      <a:pt x="54" y="196"/>
                    </a:cubicBezTo>
                    <a:cubicBezTo>
                      <a:pt x="45" y="197"/>
                      <a:pt x="41" y="203"/>
                      <a:pt x="39" y="211"/>
                    </a:cubicBezTo>
                    <a:cubicBezTo>
                      <a:pt x="35" y="231"/>
                      <a:pt x="52" y="257"/>
                      <a:pt x="72" y="262"/>
                    </a:cubicBezTo>
                    <a:cubicBezTo>
                      <a:pt x="76" y="263"/>
                      <a:pt x="78" y="264"/>
                      <a:pt x="80" y="269"/>
                    </a:cubicBezTo>
                    <a:cubicBezTo>
                      <a:pt x="90" y="299"/>
                      <a:pt x="109" y="324"/>
                      <a:pt x="135" y="344"/>
                    </a:cubicBezTo>
                    <a:cubicBezTo>
                      <a:pt x="164" y="366"/>
                      <a:pt x="191" y="367"/>
                      <a:pt x="221" y="344"/>
                    </a:cubicBezTo>
                    <a:cubicBezTo>
                      <a:pt x="246" y="324"/>
                      <a:pt x="265" y="299"/>
                      <a:pt x="276" y="268"/>
                    </a:cubicBezTo>
                    <a:cubicBezTo>
                      <a:pt x="277" y="266"/>
                      <a:pt x="280" y="263"/>
                      <a:pt x="282" y="262"/>
                    </a:cubicBezTo>
                    <a:cubicBezTo>
                      <a:pt x="303" y="256"/>
                      <a:pt x="317" y="236"/>
                      <a:pt x="316" y="215"/>
                    </a:cubicBezTo>
                    <a:cubicBezTo>
                      <a:pt x="316" y="204"/>
                      <a:pt x="312" y="199"/>
                      <a:pt x="301" y="196"/>
                    </a:cubicBezTo>
                    <a:cubicBezTo>
                      <a:pt x="299" y="195"/>
                      <a:pt x="297" y="195"/>
                      <a:pt x="295" y="194"/>
                    </a:cubicBezTo>
                    <a:cubicBezTo>
                      <a:pt x="295" y="194"/>
                      <a:pt x="296" y="193"/>
                      <a:pt x="296" y="193"/>
                    </a:cubicBezTo>
                    <a:cubicBezTo>
                      <a:pt x="293" y="186"/>
                      <a:pt x="291" y="180"/>
                      <a:pt x="288" y="173"/>
                    </a:cubicBezTo>
                    <a:cubicBezTo>
                      <a:pt x="283" y="164"/>
                      <a:pt x="276" y="156"/>
                      <a:pt x="271" y="147"/>
                    </a:cubicBezTo>
                    <a:cubicBezTo>
                      <a:pt x="259" y="127"/>
                      <a:pt x="255" y="104"/>
                      <a:pt x="261" y="82"/>
                    </a:cubicBezTo>
                    <a:cubicBezTo>
                      <a:pt x="245" y="96"/>
                      <a:pt x="229" y="112"/>
                      <a:pt x="212" y="125"/>
                    </a:cubicBezTo>
                    <a:cubicBezTo>
                      <a:pt x="194" y="139"/>
                      <a:pt x="174" y="149"/>
                      <a:pt x="150" y="155"/>
                    </a:cubicBezTo>
                    <a:cubicBezTo>
                      <a:pt x="167" y="142"/>
                      <a:pt x="181" y="129"/>
                      <a:pt x="183" y="108"/>
                    </a:cubicBezTo>
                    <a:cubicBezTo>
                      <a:pt x="168" y="132"/>
                      <a:pt x="145" y="145"/>
                      <a:pt x="118" y="150"/>
                    </a:cubicBezTo>
                    <a:cubicBezTo>
                      <a:pt x="125" y="140"/>
                      <a:pt x="133" y="131"/>
                      <a:pt x="140" y="1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pic>
          <p:nvPicPr>
            <p:cNvPr id="105" name="Image 16"/>
            <p:cNvPicPr>
              <a:picLocks noChangeAspect="1"/>
            </p:cNvPicPr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593599" y="4644981"/>
              <a:ext cx="2055022" cy="1702929"/>
            </a:xfrm>
            <a:prstGeom prst="rect">
              <a:avLst/>
            </a:prstGeom>
          </p:spPr>
        </p:pic>
        <p:pic>
          <p:nvPicPr>
            <p:cNvPr id="106" name="Image 9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9192" y="4794422"/>
              <a:ext cx="1441614" cy="846777"/>
            </a:xfrm>
            <a:prstGeom prst="ellipse">
              <a:avLst/>
            </a:prstGeom>
          </p:spPr>
        </p:pic>
        <p:cxnSp>
          <p:nvCxnSpPr>
            <p:cNvPr id="98" name="Straight Connector 209"/>
            <p:cNvCxnSpPr/>
            <p:nvPr/>
          </p:nvCxnSpPr>
          <p:spPr>
            <a:xfrm flipV="1">
              <a:off x="2411642" y="3820788"/>
              <a:ext cx="5227" cy="895181"/>
            </a:xfrm>
            <a:prstGeom prst="line">
              <a:avLst/>
            </a:prstGeom>
            <a:ln>
              <a:solidFill>
                <a:srgbClr val="46464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>
            <a:off x="-35246" y="1239628"/>
            <a:ext cx="4622862" cy="2285285"/>
            <a:chOff x="-96790" y="1204460"/>
            <a:chExt cx="4622862" cy="2285285"/>
          </a:xfrm>
        </p:grpSpPr>
        <p:cxnSp>
          <p:nvCxnSpPr>
            <p:cNvPr id="65" name="Straight Connector 212"/>
            <p:cNvCxnSpPr>
              <a:stCxn id="44" idx="23"/>
              <a:endCxn id="67" idx="2"/>
            </p:cNvCxnSpPr>
            <p:nvPr/>
          </p:nvCxnSpPr>
          <p:spPr>
            <a:xfrm flipH="1" flipV="1">
              <a:off x="3012047" y="2430551"/>
              <a:ext cx="1514025" cy="408541"/>
            </a:xfrm>
            <a:prstGeom prst="line">
              <a:avLst/>
            </a:prstGeom>
            <a:ln>
              <a:solidFill>
                <a:srgbClr val="46464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15"/>
            <p:cNvSpPr txBox="1"/>
            <p:nvPr/>
          </p:nvSpPr>
          <p:spPr>
            <a:xfrm>
              <a:off x="1858833" y="1537999"/>
              <a:ext cx="230642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 smtClean="0">
                  <a:latin typeface="Verdana"/>
                  <a:cs typeface="Verdana"/>
                </a:rPr>
                <a:t>How can I best match the right drug with the right dosage to the right patient at the right time?</a:t>
              </a:r>
              <a:endParaRPr lang="en-US" sz="1300" dirty="0">
                <a:latin typeface="Verdana"/>
                <a:cs typeface="Verdana"/>
              </a:endParaRPr>
            </a:p>
          </p:txBody>
        </p:sp>
        <p:pic>
          <p:nvPicPr>
            <p:cNvPr id="64" name="Image 94"/>
            <p:cNvPicPr>
              <a:picLocks noChangeAspect="1"/>
            </p:cNvPicPr>
            <p:nvPr/>
          </p:nvPicPr>
          <p:blipFill>
            <a:blip r:embed="rId3">
              <a:alphaModFix amt="31000"/>
            </a:blip>
            <a:stretch>
              <a:fillRect/>
            </a:stretch>
          </p:blipFill>
          <p:spPr>
            <a:xfrm flipH="1">
              <a:off x="-96790" y="1204460"/>
              <a:ext cx="2127282" cy="1795012"/>
            </a:xfrm>
            <a:prstGeom prst="rect">
              <a:avLst/>
            </a:prstGeom>
          </p:spPr>
        </p:pic>
        <p:cxnSp>
          <p:nvCxnSpPr>
            <p:cNvPr id="66" name="Straight Connector 213"/>
            <p:cNvCxnSpPr/>
            <p:nvPr/>
          </p:nvCxnSpPr>
          <p:spPr>
            <a:xfrm flipV="1">
              <a:off x="1844132" y="2426963"/>
              <a:ext cx="2255363" cy="1018"/>
            </a:xfrm>
            <a:prstGeom prst="line">
              <a:avLst/>
            </a:prstGeom>
            <a:ln>
              <a:solidFill>
                <a:srgbClr val="46464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er 15"/>
            <p:cNvGrpSpPr/>
            <p:nvPr/>
          </p:nvGrpSpPr>
          <p:grpSpPr>
            <a:xfrm>
              <a:off x="1244436" y="2503618"/>
              <a:ext cx="855196" cy="986127"/>
              <a:chOff x="2007054" y="4469966"/>
              <a:chExt cx="1498534" cy="1727960"/>
            </a:xfrm>
            <a:solidFill>
              <a:schemeClr val="accent2"/>
            </a:solidFill>
          </p:grpSpPr>
          <p:sp>
            <p:nvSpPr>
              <p:cNvPr id="69" name="Freeform 68"/>
              <p:cNvSpPr>
                <a:spLocks noEditPoints="1"/>
              </p:cNvSpPr>
              <p:nvPr/>
            </p:nvSpPr>
            <p:spPr bwMode="auto">
              <a:xfrm>
                <a:off x="2007054" y="5378959"/>
                <a:ext cx="1498534" cy="818967"/>
              </a:xfrm>
              <a:custGeom>
                <a:avLst/>
                <a:gdLst>
                  <a:gd name="T0" fmla="*/ 173 w 382"/>
                  <a:gd name="T1" fmla="*/ 62 h 209"/>
                  <a:gd name="T2" fmla="*/ 166 w 382"/>
                  <a:gd name="T3" fmla="*/ 43 h 209"/>
                  <a:gd name="T4" fmla="*/ 177 w 382"/>
                  <a:gd name="T5" fmla="*/ 19 h 209"/>
                  <a:gd name="T6" fmla="*/ 210 w 382"/>
                  <a:gd name="T7" fmla="*/ 60 h 209"/>
                  <a:gd name="T8" fmla="*/ 212 w 382"/>
                  <a:gd name="T9" fmla="*/ 74 h 209"/>
                  <a:gd name="T10" fmla="*/ 251 w 382"/>
                  <a:gd name="T11" fmla="*/ 7 h 209"/>
                  <a:gd name="T12" fmla="*/ 312 w 382"/>
                  <a:gd name="T13" fmla="*/ 31 h 209"/>
                  <a:gd name="T14" fmla="*/ 366 w 382"/>
                  <a:gd name="T15" fmla="*/ 78 h 209"/>
                  <a:gd name="T16" fmla="*/ 381 w 382"/>
                  <a:gd name="T17" fmla="*/ 176 h 209"/>
                  <a:gd name="T18" fmla="*/ 348 w 382"/>
                  <a:gd name="T19" fmla="*/ 209 h 209"/>
                  <a:gd name="T20" fmla="*/ 5 w 382"/>
                  <a:gd name="T21" fmla="*/ 195 h 209"/>
                  <a:gd name="T22" fmla="*/ 15 w 382"/>
                  <a:gd name="T23" fmla="*/ 79 h 209"/>
                  <a:gd name="T24" fmla="*/ 75 w 382"/>
                  <a:gd name="T25" fmla="*/ 28 h 209"/>
                  <a:gd name="T26" fmla="*/ 130 w 382"/>
                  <a:gd name="T27" fmla="*/ 6 h 209"/>
                  <a:gd name="T28" fmla="*/ 169 w 382"/>
                  <a:gd name="T29" fmla="*/ 74 h 209"/>
                  <a:gd name="T30" fmla="*/ 299 w 382"/>
                  <a:gd name="T31" fmla="*/ 66 h 209"/>
                  <a:gd name="T32" fmla="*/ 307 w 382"/>
                  <a:gd name="T33" fmla="*/ 133 h 209"/>
                  <a:gd name="T34" fmla="*/ 283 w 382"/>
                  <a:gd name="T35" fmla="*/ 150 h 209"/>
                  <a:gd name="T36" fmla="*/ 270 w 382"/>
                  <a:gd name="T37" fmla="*/ 137 h 209"/>
                  <a:gd name="T38" fmla="*/ 291 w 382"/>
                  <a:gd name="T39" fmla="*/ 135 h 209"/>
                  <a:gd name="T40" fmla="*/ 296 w 382"/>
                  <a:gd name="T41" fmla="*/ 102 h 209"/>
                  <a:gd name="T42" fmla="*/ 273 w 382"/>
                  <a:gd name="T43" fmla="*/ 77 h 209"/>
                  <a:gd name="T44" fmla="*/ 247 w 382"/>
                  <a:gd name="T45" fmla="*/ 114 h 209"/>
                  <a:gd name="T46" fmla="*/ 261 w 382"/>
                  <a:gd name="T47" fmla="*/ 129 h 209"/>
                  <a:gd name="T48" fmla="*/ 243 w 382"/>
                  <a:gd name="T49" fmla="*/ 138 h 209"/>
                  <a:gd name="T50" fmla="*/ 233 w 382"/>
                  <a:gd name="T51" fmla="*/ 111 h 209"/>
                  <a:gd name="T52" fmla="*/ 283 w 382"/>
                  <a:gd name="T53" fmla="*/ 60 h 209"/>
                  <a:gd name="T54" fmla="*/ 292 w 382"/>
                  <a:gd name="T55" fmla="*/ 41 h 209"/>
                  <a:gd name="T56" fmla="*/ 269 w 382"/>
                  <a:gd name="T57" fmla="*/ 25 h 209"/>
                  <a:gd name="T58" fmla="*/ 258 w 382"/>
                  <a:gd name="T59" fmla="*/ 23 h 209"/>
                  <a:gd name="T60" fmla="*/ 181 w 382"/>
                  <a:gd name="T61" fmla="*/ 122 h 209"/>
                  <a:gd name="T62" fmla="*/ 121 w 382"/>
                  <a:gd name="T63" fmla="*/ 20 h 209"/>
                  <a:gd name="T64" fmla="*/ 90 w 382"/>
                  <a:gd name="T65" fmla="*/ 41 h 209"/>
                  <a:gd name="T66" fmla="*/ 116 w 382"/>
                  <a:gd name="T67" fmla="*/ 105 h 209"/>
                  <a:gd name="T68" fmla="*/ 126 w 382"/>
                  <a:gd name="T69" fmla="*/ 137 h 209"/>
                  <a:gd name="T70" fmla="*/ 99 w 382"/>
                  <a:gd name="T71" fmla="*/ 116 h 209"/>
                  <a:gd name="T72" fmla="*/ 78 w 382"/>
                  <a:gd name="T73" fmla="*/ 58 h 209"/>
                  <a:gd name="T74" fmla="*/ 53 w 382"/>
                  <a:gd name="T75" fmla="*/ 54 h 209"/>
                  <a:gd name="T76" fmla="*/ 14 w 382"/>
                  <a:gd name="T77" fmla="*/ 179 h 209"/>
                  <a:gd name="T78" fmla="*/ 34 w 382"/>
                  <a:gd name="T79" fmla="*/ 195 h 209"/>
                  <a:gd name="T80" fmla="*/ 351 w 382"/>
                  <a:gd name="T81" fmla="*/ 195 h 209"/>
                  <a:gd name="T82" fmla="*/ 363 w 382"/>
                  <a:gd name="T83" fmla="*/ 125 h 209"/>
                  <a:gd name="T84" fmla="*/ 336 w 382"/>
                  <a:gd name="T85" fmla="*/ 59 h 209"/>
                  <a:gd name="T86" fmla="*/ 307 w 382"/>
                  <a:gd name="T87" fmla="*/ 44 h 209"/>
                  <a:gd name="T88" fmla="*/ 191 w 382"/>
                  <a:gd name="T89" fmla="*/ 110 h 209"/>
                  <a:gd name="T90" fmla="*/ 201 w 382"/>
                  <a:gd name="T91" fmla="*/ 90 h 209"/>
                  <a:gd name="T92" fmla="*/ 193 w 382"/>
                  <a:gd name="T93" fmla="*/ 66 h 209"/>
                  <a:gd name="T94" fmla="*/ 186 w 382"/>
                  <a:gd name="T95" fmla="*/ 69 h 209"/>
                  <a:gd name="T96" fmla="*/ 180 w 382"/>
                  <a:gd name="T97" fmla="*/ 92 h 209"/>
                  <a:gd name="T98" fmla="*/ 179 w 382"/>
                  <a:gd name="T99" fmla="*/ 41 h 209"/>
                  <a:gd name="T100" fmla="*/ 189 w 382"/>
                  <a:gd name="T101" fmla="*/ 52 h 209"/>
                  <a:gd name="T102" fmla="*/ 200 w 382"/>
                  <a:gd name="T103" fmla="*/ 34 h 209"/>
                  <a:gd name="T104" fmla="*/ 181 w 382"/>
                  <a:gd name="T105" fmla="*/ 34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82" h="209">
                    <a:moveTo>
                      <a:pt x="169" y="74"/>
                    </a:moveTo>
                    <a:cubicBezTo>
                      <a:pt x="171" y="69"/>
                      <a:pt x="172" y="66"/>
                      <a:pt x="173" y="62"/>
                    </a:cubicBezTo>
                    <a:cubicBezTo>
                      <a:pt x="173" y="61"/>
                      <a:pt x="172" y="60"/>
                      <a:pt x="172" y="60"/>
                    </a:cubicBezTo>
                    <a:cubicBezTo>
                      <a:pt x="167" y="55"/>
                      <a:pt x="166" y="49"/>
                      <a:pt x="166" y="43"/>
                    </a:cubicBezTo>
                    <a:cubicBezTo>
                      <a:pt x="165" y="37"/>
                      <a:pt x="165" y="30"/>
                      <a:pt x="170" y="25"/>
                    </a:cubicBezTo>
                    <a:cubicBezTo>
                      <a:pt x="172" y="23"/>
                      <a:pt x="174" y="20"/>
                      <a:pt x="177" y="19"/>
                    </a:cubicBezTo>
                    <a:cubicBezTo>
                      <a:pt x="188" y="14"/>
                      <a:pt x="207" y="14"/>
                      <a:pt x="214" y="28"/>
                    </a:cubicBezTo>
                    <a:cubicBezTo>
                      <a:pt x="218" y="37"/>
                      <a:pt x="216" y="52"/>
                      <a:pt x="210" y="60"/>
                    </a:cubicBezTo>
                    <a:cubicBezTo>
                      <a:pt x="209" y="60"/>
                      <a:pt x="209" y="62"/>
                      <a:pt x="209" y="62"/>
                    </a:cubicBezTo>
                    <a:cubicBezTo>
                      <a:pt x="210" y="66"/>
                      <a:pt x="211" y="69"/>
                      <a:pt x="212" y="74"/>
                    </a:cubicBezTo>
                    <a:cubicBezTo>
                      <a:pt x="213" y="72"/>
                      <a:pt x="213" y="71"/>
                      <a:pt x="214" y="70"/>
                    </a:cubicBezTo>
                    <a:cubicBezTo>
                      <a:pt x="226" y="49"/>
                      <a:pt x="238" y="28"/>
                      <a:pt x="251" y="7"/>
                    </a:cubicBezTo>
                    <a:cubicBezTo>
                      <a:pt x="254" y="0"/>
                      <a:pt x="258" y="0"/>
                      <a:pt x="264" y="4"/>
                    </a:cubicBezTo>
                    <a:cubicBezTo>
                      <a:pt x="279" y="15"/>
                      <a:pt x="295" y="23"/>
                      <a:pt x="312" y="31"/>
                    </a:cubicBezTo>
                    <a:cubicBezTo>
                      <a:pt x="321" y="34"/>
                      <a:pt x="329" y="38"/>
                      <a:pt x="337" y="43"/>
                    </a:cubicBezTo>
                    <a:cubicBezTo>
                      <a:pt x="352" y="50"/>
                      <a:pt x="361" y="63"/>
                      <a:pt x="366" y="78"/>
                    </a:cubicBezTo>
                    <a:cubicBezTo>
                      <a:pt x="373" y="96"/>
                      <a:pt x="377" y="115"/>
                      <a:pt x="379" y="134"/>
                    </a:cubicBezTo>
                    <a:cubicBezTo>
                      <a:pt x="380" y="148"/>
                      <a:pt x="381" y="162"/>
                      <a:pt x="381" y="176"/>
                    </a:cubicBezTo>
                    <a:cubicBezTo>
                      <a:pt x="382" y="195"/>
                      <a:pt x="368" y="208"/>
                      <a:pt x="349" y="209"/>
                    </a:cubicBezTo>
                    <a:cubicBezTo>
                      <a:pt x="349" y="209"/>
                      <a:pt x="348" y="209"/>
                      <a:pt x="348" y="209"/>
                    </a:cubicBezTo>
                    <a:cubicBezTo>
                      <a:pt x="243" y="209"/>
                      <a:pt x="138" y="209"/>
                      <a:pt x="34" y="209"/>
                    </a:cubicBezTo>
                    <a:cubicBezTo>
                      <a:pt x="22" y="209"/>
                      <a:pt x="12" y="205"/>
                      <a:pt x="5" y="195"/>
                    </a:cubicBezTo>
                    <a:cubicBezTo>
                      <a:pt x="2" y="190"/>
                      <a:pt x="0" y="185"/>
                      <a:pt x="0" y="180"/>
                    </a:cubicBezTo>
                    <a:cubicBezTo>
                      <a:pt x="0" y="145"/>
                      <a:pt x="4" y="111"/>
                      <a:pt x="15" y="79"/>
                    </a:cubicBezTo>
                    <a:cubicBezTo>
                      <a:pt x="20" y="63"/>
                      <a:pt x="30" y="50"/>
                      <a:pt x="45" y="42"/>
                    </a:cubicBezTo>
                    <a:cubicBezTo>
                      <a:pt x="55" y="37"/>
                      <a:pt x="65" y="33"/>
                      <a:pt x="75" y="28"/>
                    </a:cubicBezTo>
                    <a:cubicBezTo>
                      <a:pt x="90" y="21"/>
                      <a:pt x="105" y="13"/>
                      <a:pt x="119" y="3"/>
                    </a:cubicBezTo>
                    <a:cubicBezTo>
                      <a:pt x="123" y="0"/>
                      <a:pt x="127" y="1"/>
                      <a:pt x="130" y="6"/>
                    </a:cubicBezTo>
                    <a:cubicBezTo>
                      <a:pt x="142" y="27"/>
                      <a:pt x="155" y="48"/>
                      <a:pt x="167" y="69"/>
                    </a:cubicBezTo>
                    <a:cubicBezTo>
                      <a:pt x="168" y="70"/>
                      <a:pt x="168" y="72"/>
                      <a:pt x="169" y="74"/>
                    </a:cubicBezTo>
                    <a:close/>
                    <a:moveTo>
                      <a:pt x="298" y="66"/>
                    </a:moveTo>
                    <a:cubicBezTo>
                      <a:pt x="298" y="66"/>
                      <a:pt x="298" y="66"/>
                      <a:pt x="299" y="66"/>
                    </a:cubicBezTo>
                    <a:cubicBezTo>
                      <a:pt x="309" y="75"/>
                      <a:pt x="312" y="86"/>
                      <a:pt x="310" y="99"/>
                    </a:cubicBezTo>
                    <a:cubicBezTo>
                      <a:pt x="309" y="110"/>
                      <a:pt x="308" y="121"/>
                      <a:pt x="307" y="133"/>
                    </a:cubicBezTo>
                    <a:cubicBezTo>
                      <a:pt x="306" y="144"/>
                      <a:pt x="300" y="149"/>
                      <a:pt x="289" y="150"/>
                    </a:cubicBezTo>
                    <a:cubicBezTo>
                      <a:pt x="287" y="150"/>
                      <a:pt x="285" y="150"/>
                      <a:pt x="283" y="150"/>
                    </a:cubicBezTo>
                    <a:cubicBezTo>
                      <a:pt x="279" y="152"/>
                      <a:pt x="275" y="151"/>
                      <a:pt x="272" y="148"/>
                    </a:cubicBezTo>
                    <a:cubicBezTo>
                      <a:pt x="270" y="145"/>
                      <a:pt x="269" y="141"/>
                      <a:pt x="270" y="137"/>
                    </a:cubicBezTo>
                    <a:cubicBezTo>
                      <a:pt x="272" y="130"/>
                      <a:pt x="281" y="129"/>
                      <a:pt x="287" y="134"/>
                    </a:cubicBezTo>
                    <a:cubicBezTo>
                      <a:pt x="288" y="135"/>
                      <a:pt x="290" y="135"/>
                      <a:pt x="291" y="135"/>
                    </a:cubicBezTo>
                    <a:cubicBezTo>
                      <a:pt x="292" y="135"/>
                      <a:pt x="292" y="133"/>
                      <a:pt x="292" y="132"/>
                    </a:cubicBezTo>
                    <a:cubicBezTo>
                      <a:pt x="294" y="122"/>
                      <a:pt x="295" y="112"/>
                      <a:pt x="296" y="102"/>
                    </a:cubicBezTo>
                    <a:cubicBezTo>
                      <a:pt x="296" y="96"/>
                      <a:pt x="297" y="91"/>
                      <a:pt x="295" y="85"/>
                    </a:cubicBezTo>
                    <a:cubicBezTo>
                      <a:pt x="292" y="75"/>
                      <a:pt x="281" y="71"/>
                      <a:pt x="273" y="77"/>
                    </a:cubicBezTo>
                    <a:cubicBezTo>
                      <a:pt x="269" y="79"/>
                      <a:pt x="266" y="82"/>
                      <a:pt x="264" y="86"/>
                    </a:cubicBezTo>
                    <a:cubicBezTo>
                      <a:pt x="258" y="95"/>
                      <a:pt x="253" y="105"/>
                      <a:pt x="247" y="114"/>
                    </a:cubicBezTo>
                    <a:cubicBezTo>
                      <a:pt x="243" y="121"/>
                      <a:pt x="243" y="121"/>
                      <a:pt x="251" y="121"/>
                    </a:cubicBezTo>
                    <a:cubicBezTo>
                      <a:pt x="256" y="122"/>
                      <a:pt x="260" y="125"/>
                      <a:pt x="261" y="129"/>
                    </a:cubicBezTo>
                    <a:cubicBezTo>
                      <a:pt x="262" y="134"/>
                      <a:pt x="259" y="139"/>
                      <a:pt x="255" y="141"/>
                    </a:cubicBezTo>
                    <a:cubicBezTo>
                      <a:pt x="251" y="143"/>
                      <a:pt x="246" y="142"/>
                      <a:pt x="243" y="138"/>
                    </a:cubicBezTo>
                    <a:cubicBezTo>
                      <a:pt x="241" y="136"/>
                      <a:pt x="239" y="134"/>
                      <a:pt x="236" y="131"/>
                    </a:cubicBezTo>
                    <a:cubicBezTo>
                      <a:pt x="229" y="126"/>
                      <a:pt x="228" y="119"/>
                      <a:pt x="233" y="111"/>
                    </a:cubicBezTo>
                    <a:cubicBezTo>
                      <a:pt x="239" y="100"/>
                      <a:pt x="245" y="89"/>
                      <a:pt x="251" y="79"/>
                    </a:cubicBezTo>
                    <a:cubicBezTo>
                      <a:pt x="258" y="67"/>
                      <a:pt x="268" y="59"/>
                      <a:pt x="283" y="60"/>
                    </a:cubicBezTo>
                    <a:cubicBezTo>
                      <a:pt x="284" y="60"/>
                      <a:pt x="285" y="59"/>
                      <a:pt x="285" y="58"/>
                    </a:cubicBezTo>
                    <a:cubicBezTo>
                      <a:pt x="288" y="52"/>
                      <a:pt x="290" y="47"/>
                      <a:pt x="292" y="41"/>
                    </a:cubicBezTo>
                    <a:cubicBezTo>
                      <a:pt x="293" y="38"/>
                      <a:pt x="292" y="37"/>
                      <a:pt x="290" y="36"/>
                    </a:cubicBezTo>
                    <a:cubicBezTo>
                      <a:pt x="283" y="32"/>
                      <a:pt x="276" y="28"/>
                      <a:pt x="269" y="25"/>
                    </a:cubicBezTo>
                    <a:cubicBezTo>
                      <a:pt x="266" y="23"/>
                      <a:pt x="263" y="21"/>
                      <a:pt x="260" y="19"/>
                    </a:cubicBezTo>
                    <a:cubicBezTo>
                      <a:pt x="259" y="20"/>
                      <a:pt x="259" y="22"/>
                      <a:pt x="258" y="23"/>
                    </a:cubicBezTo>
                    <a:cubicBezTo>
                      <a:pt x="239" y="56"/>
                      <a:pt x="219" y="89"/>
                      <a:pt x="200" y="122"/>
                    </a:cubicBezTo>
                    <a:cubicBezTo>
                      <a:pt x="195" y="132"/>
                      <a:pt x="186" y="132"/>
                      <a:pt x="181" y="122"/>
                    </a:cubicBezTo>
                    <a:cubicBezTo>
                      <a:pt x="162" y="89"/>
                      <a:pt x="142" y="56"/>
                      <a:pt x="123" y="22"/>
                    </a:cubicBezTo>
                    <a:cubicBezTo>
                      <a:pt x="123" y="21"/>
                      <a:pt x="122" y="20"/>
                      <a:pt x="121" y="20"/>
                    </a:cubicBezTo>
                    <a:cubicBezTo>
                      <a:pt x="112" y="25"/>
                      <a:pt x="102" y="30"/>
                      <a:pt x="93" y="35"/>
                    </a:cubicBezTo>
                    <a:cubicBezTo>
                      <a:pt x="90" y="37"/>
                      <a:pt x="89" y="38"/>
                      <a:pt x="90" y="41"/>
                    </a:cubicBezTo>
                    <a:cubicBezTo>
                      <a:pt x="92" y="63"/>
                      <a:pt x="99" y="83"/>
                      <a:pt x="110" y="102"/>
                    </a:cubicBezTo>
                    <a:cubicBezTo>
                      <a:pt x="112" y="104"/>
                      <a:pt x="113" y="105"/>
                      <a:pt x="116" y="105"/>
                    </a:cubicBezTo>
                    <a:cubicBezTo>
                      <a:pt x="124" y="105"/>
                      <a:pt x="131" y="111"/>
                      <a:pt x="133" y="118"/>
                    </a:cubicBezTo>
                    <a:cubicBezTo>
                      <a:pt x="135" y="125"/>
                      <a:pt x="132" y="133"/>
                      <a:pt x="126" y="137"/>
                    </a:cubicBezTo>
                    <a:cubicBezTo>
                      <a:pt x="119" y="142"/>
                      <a:pt x="111" y="142"/>
                      <a:pt x="104" y="137"/>
                    </a:cubicBezTo>
                    <a:cubicBezTo>
                      <a:pt x="98" y="132"/>
                      <a:pt x="96" y="123"/>
                      <a:pt x="99" y="116"/>
                    </a:cubicBezTo>
                    <a:cubicBezTo>
                      <a:pt x="100" y="114"/>
                      <a:pt x="100" y="112"/>
                      <a:pt x="99" y="110"/>
                    </a:cubicBezTo>
                    <a:cubicBezTo>
                      <a:pt x="89" y="94"/>
                      <a:pt x="81" y="77"/>
                      <a:pt x="78" y="58"/>
                    </a:cubicBezTo>
                    <a:cubicBezTo>
                      <a:pt x="77" y="53"/>
                      <a:pt x="76" y="49"/>
                      <a:pt x="75" y="43"/>
                    </a:cubicBezTo>
                    <a:cubicBezTo>
                      <a:pt x="68" y="47"/>
                      <a:pt x="61" y="50"/>
                      <a:pt x="53" y="54"/>
                    </a:cubicBezTo>
                    <a:cubicBezTo>
                      <a:pt x="41" y="60"/>
                      <a:pt x="33" y="70"/>
                      <a:pt x="28" y="83"/>
                    </a:cubicBezTo>
                    <a:cubicBezTo>
                      <a:pt x="18" y="114"/>
                      <a:pt x="15" y="146"/>
                      <a:pt x="14" y="179"/>
                    </a:cubicBezTo>
                    <a:cubicBezTo>
                      <a:pt x="14" y="181"/>
                      <a:pt x="15" y="183"/>
                      <a:pt x="16" y="185"/>
                    </a:cubicBezTo>
                    <a:cubicBezTo>
                      <a:pt x="20" y="192"/>
                      <a:pt x="26" y="195"/>
                      <a:pt x="34" y="195"/>
                    </a:cubicBezTo>
                    <a:cubicBezTo>
                      <a:pt x="138" y="195"/>
                      <a:pt x="243" y="195"/>
                      <a:pt x="347" y="195"/>
                    </a:cubicBezTo>
                    <a:cubicBezTo>
                      <a:pt x="348" y="195"/>
                      <a:pt x="350" y="195"/>
                      <a:pt x="351" y="195"/>
                    </a:cubicBezTo>
                    <a:cubicBezTo>
                      <a:pt x="361" y="193"/>
                      <a:pt x="368" y="186"/>
                      <a:pt x="367" y="176"/>
                    </a:cubicBezTo>
                    <a:cubicBezTo>
                      <a:pt x="366" y="159"/>
                      <a:pt x="365" y="142"/>
                      <a:pt x="363" y="125"/>
                    </a:cubicBezTo>
                    <a:cubicBezTo>
                      <a:pt x="361" y="109"/>
                      <a:pt x="357" y="94"/>
                      <a:pt x="352" y="80"/>
                    </a:cubicBezTo>
                    <a:cubicBezTo>
                      <a:pt x="348" y="71"/>
                      <a:pt x="344" y="64"/>
                      <a:pt x="336" y="59"/>
                    </a:cubicBezTo>
                    <a:cubicBezTo>
                      <a:pt x="327" y="54"/>
                      <a:pt x="317" y="49"/>
                      <a:pt x="307" y="44"/>
                    </a:cubicBezTo>
                    <a:cubicBezTo>
                      <a:pt x="307" y="44"/>
                      <a:pt x="307" y="44"/>
                      <a:pt x="307" y="44"/>
                    </a:cubicBezTo>
                    <a:cubicBezTo>
                      <a:pt x="304" y="52"/>
                      <a:pt x="301" y="59"/>
                      <a:pt x="298" y="66"/>
                    </a:cubicBezTo>
                    <a:close/>
                    <a:moveTo>
                      <a:pt x="191" y="110"/>
                    </a:moveTo>
                    <a:cubicBezTo>
                      <a:pt x="194" y="104"/>
                      <a:pt x="198" y="98"/>
                      <a:pt x="201" y="92"/>
                    </a:cubicBezTo>
                    <a:cubicBezTo>
                      <a:pt x="202" y="91"/>
                      <a:pt x="202" y="90"/>
                      <a:pt x="201" y="90"/>
                    </a:cubicBezTo>
                    <a:cubicBezTo>
                      <a:pt x="200" y="83"/>
                      <a:pt x="198" y="76"/>
                      <a:pt x="195" y="69"/>
                    </a:cubicBezTo>
                    <a:cubicBezTo>
                      <a:pt x="195" y="68"/>
                      <a:pt x="194" y="67"/>
                      <a:pt x="193" y="66"/>
                    </a:cubicBezTo>
                    <a:cubicBezTo>
                      <a:pt x="192" y="66"/>
                      <a:pt x="190" y="66"/>
                      <a:pt x="189" y="66"/>
                    </a:cubicBezTo>
                    <a:cubicBezTo>
                      <a:pt x="187" y="66"/>
                      <a:pt x="186" y="67"/>
                      <a:pt x="186" y="69"/>
                    </a:cubicBezTo>
                    <a:cubicBezTo>
                      <a:pt x="184" y="76"/>
                      <a:pt x="182" y="83"/>
                      <a:pt x="180" y="89"/>
                    </a:cubicBezTo>
                    <a:cubicBezTo>
                      <a:pt x="180" y="90"/>
                      <a:pt x="180" y="91"/>
                      <a:pt x="180" y="92"/>
                    </a:cubicBezTo>
                    <a:cubicBezTo>
                      <a:pt x="183" y="98"/>
                      <a:pt x="187" y="104"/>
                      <a:pt x="191" y="110"/>
                    </a:cubicBezTo>
                    <a:close/>
                    <a:moveTo>
                      <a:pt x="179" y="41"/>
                    </a:moveTo>
                    <a:cubicBezTo>
                      <a:pt x="180" y="44"/>
                      <a:pt x="180" y="46"/>
                      <a:pt x="181" y="48"/>
                    </a:cubicBezTo>
                    <a:cubicBezTo>
                      <a:pt x="182" y="52"/>
                      <a:pt x="186" y="52"/>
                      <a:pt x="189" y="52"/>
                    </a:cubicBezTo>
                    <a:cubicBezTo>
                      <a:pt x="193" y="52"/>
                      <a:pt x="198" y="53"/>
                      <a:pt x="200" y="48"/>
                    </a:cubicBezTo>
                    <a:cubicBezTo>
                      <a:pt x="202" y="44"/>
                      <a:pt x="202" y="39"/>
                      <a:pt x="200" y="34"/>
                    </a:cubicBezTo>
                    <a:cubicBezTo>
                      <a:pt x="198" y="29"/>
                      <a:pt x="193" y="31"/>
                      <a:pt x="189" y="31"/>
                    </a:cubicBezTo>
                    <a:cubicBezTo>
                      <a:pt x="186" y="30"/>
                      <a:pt x="182" y="31"/>
                      <a:pt x="181" y="34"/>
                    </a:cubicBezTo>
                    <a:cubicBezTo>
                      <a:pt x="180" y="36"/>
                      <a:pt x="180" y="39"/>
                      <a:pt x="17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70" name="Freeform 69"/>
              <p:cNvSpPr>
                <a:spLocks noEditPoints="1"/>
              </p:cNvSpPr>
              <p:nvPr/>
            </p:nvSpPr>
            <p:spPr bwMode="auto">
              <a:xfrm>
                <a:off x="2384593" y="4469966"/>
                <a:ext cx="746363" cy="967075"/>
              </a:xfrm>
              <a:custGeom>
                <a:avLst/>
                <a:gdLst>
                  <a:gd name="T0" fmla="*/ 186 w 190"/>
                  <a:gd name="T1" fmla="*/ 98 h 247"/>
                  <a:gd name="T2" fmla="*/ 185 w 190"/>
                  <a:gd name="T3" fmla="*/ 112 h 247"/>
                  <a:gd name="T4" fmla="*/ 185 w 190"/>
                  <a:gd name="T5" fmla="*/ 114 h 247"/>
                  <a:gd name="T6" fmla="*/ 188 w 190"/>
                  <a:gd name="T7" fmla="*/ 136 h 247"/>
                  <a:gd name="T8" fmla="*/ 177 w 190"/>
                  <a:gd name="T9" fmla="*/ 162 h 247"/>
                  <a:gd name="T10" fmla="*/ 171 w 190"/>
                  <a:gd name="T11" fmla="*/ 167 h 247"/>
                  <a:gd name="T12" fmla="*/ 166 w 190"/>
                  <a:gd name="T13" fmla="*/ 175 h 247"/>
                  <a:gd name="T14" fmla="*/ 129 w 190"/>
                  <a:gd name="T15" fmla="*/ 228 h 247"/>
                  <a:gd name="T16" fmla="*/ 53 w 190"/>
                  <a:gd name="T17" fmla="*/ 222 h 247"/>
                  <a:gd name="T18" fmla="*/ 23 w 190"/>
                  <a:gd name="T19" fmla="*/ 174 h 247"/>
                  <a:gd name="T20" fmla="*/ 19 w 190"/>
                  <a:gd name="T21" fmla="*/ 168 h 247"/>
                  <a:gd name="T22" fmla="*/ 6 w 190"/>
                  <a:gd name="T23" fmla="*/ 149 h 247"/>
                  <a:gd name="T24" fmla="*/ 1 w 190"/>
                  <a:gd name="T25" fmla="*/ 121 h 247"/>
                  <a:gd name="T26" fmla="*/ 2 w 190"/>
                  <a:gd name="T27" fmla="*/ 117 h 247"/>
                  <a:gd name="T28" fmla="*/ 4 w 190"/>
                  <a:gd name="T29" fmla="*/ 108 h 247"/>
                  <a:gd name="T30" fmla="*/ 14 w 190"/>
                  <a:gd name="T31" fmla="*/ 51 h 247"/>
                  <a:gd name="T32" fmla="*/ 22 w 190"/>
                  <a:gd name="T33" fmla="*/ 40 h 247"/>
                  <a:gd name="T34" fmla="*/ 88 w 190"/>
                  <a:gd name="T35" fmla="*/ 2 h 247"/>
                  <a:gd name="T36" fmla="*/ 128 w 190"/>
                  <a:gd name="T37" fmla="*/ 8 h 247"/>
                  <a:gd name="T38" fmla="*/ 141 w 190"/>
                  <a:gd name="T39" fmla="*/ 24 h 247"/>
                  <a:gd name="T40" fmla="*/ 143 w 190"/>
                  <a:gd name="T41" fmla="*/ 26 h 247"/>
                  <a:gd name="T42" fmla="*/ 178 w 190"/>
                  <a:gd name="T43" fmla="*/ 57 h 247"/>
                  <a:gd name="T44" fmla="*/ 186 w 190"/>
                  <a:gd name="T45" fmla="*/ 98 h 247"/>
                  <a:gd name="T46" fmla="*/ 163 w 190"/>
                  <a:gd name="T47" fmla="*/ 114 h 247"/>
                  <a:gd name="T48" fmla="*/ 162 w 190"/>
                  <a:gd name="T49" fmla="*/ 100 h 247"/>
                  <a:gd name="T50" fmla="*/ 149 w 190"/>
                  <a:gd name="T51" fmla="*/ 66 h 247"/>
                  <a:gd name="T52" fmla="*/ 122 w 190"/>
                  <a:gd name="T53" fmla="*/ 55 h 247"/>
                  <a:gd name="T54" fmla="*/ 106 w 190"/>
                  <a:gd name="T55" fmla="*/ 58 h 247"/>
                  <a:gd name="T56" fmla="*/ 72 w 190"/>
                  <a:gd name="T57" fmla="*/ 56 h 247"/>
                  <a:gd name="T58" fmla="*/ 42 w 190"/>
                  <a:gd name="T59" fmla="*/ 64 h 247"/>
                  <a:gd name="T60" fmla="*/ 28 w 190"/>
                  <a:gd name="T61" fmla="*/ 96 h 247"/>
                  <a:gd name="T62" fmla="*/ 38 w 190"/>
                  <a:gd name="T63" fmla="*/ 176 h 247"/>
                  <a:gd name="T64" fmla="*/ 65 w 190"/>
                  <a:gd name="T65" fmla="*/ 215 h 247"/>
                  <a:gd name="T66" fmla="*/ 124 w 190"/>
                  <a:gd name="T67" fmla="*/ 215 h 247"/>
                  <a:gd name="T68" fmla="*/ 151 w 190"/>
                  <a:gd name="T69" fmla="*/ 178 h 247"/>
                  <a:gd name="T70" fmla="*/ 163 w 190"/>
                  <a:gd name="T71" fmla="*/ 114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0" h="247">
                    <a:moveTo>
                      <a:pt x="186" y="98"/>
                    </a:moveTo>
                    <a:cubicBezTo>
                      <a:pt x="186" y="103"/>
                      <a:pt x="185" y="107"/>
                      <a:pt x="185" y="112"/>
                    </a:cubicBezTo>
                    <a:cubicBezTo>
                      <a:pt x="185" y="112"/>
                      <a:pt x="185" y="113"/>
                      <a:pt x="185" y="114"/>
                    </a:cubicBezTo>
                    <a:cubicBezTo>
                      <a:pt x="190" y="121"/>
                      <a:pt x="189" y="128"/>
                      <a:pt x="188" y="136"/>
                    </a:cubicBezTo>
                    <a:cubicBezTo>
                      <a:pt x="186" y="145"/>
                      <a:pt x="183" y="154"/>
                      <a:pt x="177" y="162"/>
                    </a:cubicBezTo>
                    <a:cubicBezTo>
                      <a:pt x="175" y="164"/>
                      <a:pt x="174" y="166"/>
                      <a:pt x="171" y="167"/>
                    </a:cubicBezTo>
                    <a:cubicBezTo>
                      <a:pt x="168" y="169"/>
                      <a:pt x="167" y="172"/>
                      <a:pt x="166" y="175"/>
                    </a:cubicBezTo>
                    <a:cubicBezTo>
                      <a:pt x="158" y="196"/>
                      <a:pt x="147" y="214"/>
                      <a:pt x="129" y="228"/>
                    </a:cubicBezTo>
                    <a:cubicBezTo>
                      <a:pt x="103" y="247"/>
                      <a:pt x="76" y="243"/>
                      <a:pt x="53" y="222"/>
                    </a:cubicBezTo>
                    <a:cubicBezTo>
                      <a:pt x="38" y="209"/>
                      <a:pt x="29" y="192"/>
                      <a:pt x="23" y="174"/>
                    </a:cubicBezTo>
                    <a:cubicBezTo>
                      <a:pt x="22" y="171"/>
                      <a:pt x="21" y="170"/>
                      <a:pt x="19" y="168"/>
                    </a:cubicBezTo>
                    <a:cubicBezTo>
                      <a:pt x="12" y="163"/>
                      <a:pt x="8" y="157"/>
                      <a:pt x="6" y="149"/>
                    </a:cubicBezTo>
                    <a:cubicBezTo>
                      <a:pt x="2" y="140"/>
                      <a:pt x="0" y="131"/>
                      <a:pt x="1" y="121"/>
                    </a:cubicBezTo>
                    <a:cubicBezTo>
                      <a:pt x="1" y="120"/>
                      <a:pt x="1" y="118"/>
                      <a:pt x="2" y="117"/>
                    </a:cubicBezTo>
                    <a:cubicBezTo>
                      <a:pt x="5" y="114"/>
                      <a:pt x="4" y="111"/>
                      <a:pt x="4" y="108"/>
                    </a:cubicBezTo>
                    <a:cubicBezTo>
                      <a:pt x="3" y="88"/>
                      <a:pt x="4" y="69"/>
                      <a:pt x="14" y="51"/>
                    </a:cubicBezTo>
                    <a:cubicBezTo>
                      <a:pt x="16" y="47"/>
                      <a:pt x="19" y="43"/>
                      <a:pt x="22" y="40"/>
                    </a:cubicBezTo>
                    <a:cubicBezTo>
                      <a:pt x="41" y="21"/>
                      <a:pt x="62" y="7"/>
                      <a:pt x="88" y="2"/>
                    </a:cubicBezTo>
                    <a:cubicBezTo>
                      <a:pt x="102" y="0"/>
                      <a:pt x="115" y="1"/>
                      <a:pt x="128" y="8"/>
                    </a:cubicBezTo>
                    <a:cubicBezTo>
                      <a:pt x="134" y="12"/>
                      <a:pt x="139" y="17"/>
                      <a:pt x="141" y="24"/>
                    </a:cubicBezTo>
                    <a:cubicBezTo>
                      <a:pt x="141" y="25"/>
                      <a:pt x="142" y="26"/>
                      <a:pt x="143" y="26"/>
                    </a:cubicBezTo>
                    <a:cubicBezTo>
                      <a:pt x="161" y="29"/>
                      <a:pt x="171" y="42"/>
                      <a:pt x="178" y="57"/>
                    </a:cubicBezTo>
                    <a:cubicBezTo>
                      <a:pt x="184" y="70"/>
                      <a:pt x="186" y="84"/>
                      <a:pt x="186" y="98"/>
                    </a:cubicBezTo>
                    <a:close/>
                    <a:moveTo>
                      <a:pt x="163" y="114"/>
                    </a:moveTo>
                    <a:cubicBezTo>
                      <a:pt x="163" y="109"/>
                      <a:pt x="163" y="105"/>
                      <a:pt x="162" y="100"/>
                    </a:cubicBezTo>
                    <a:cubicBezTo>
                      <a:pt x="161" y="88"/>
                      <a:pt x="157" y="76"/>
                      <a:pt x="149" y="66"/>
                    </a:cubicBezTo>
                    <a:cubicBezTo>
                      <a:pt x="142" y="58"/>
                      <a:pt x="133" y="54"/>
                      <a:pt x="122" y="55"/>
                    </a:cubicBezTo>
                    <a:cubicBezTo>
                      <a:pt x="117" y="56"/>
                      <a:pt x="111" y="57"/>
                      <a:pt x="106" y="58"/>
                    </a:cubicBezTo>
                    <a:cubicBezTo>
                      <a:pt x="95" y="60"/>
                      <a:pt x="84" y="59"/>
                      <a:pt x="72" y="56"/>
                    </a:cubicBezTo>
                    <a:cubicBezTo>
                      <a:pt x="61" y="53"/>
                      <a:pt x="51" y="55"/>
                      <a:pt x="42" y="64"/>
                    </a:cubicBezTo>
                    <a:cubicBezTo>
                      <a:pt x="34" y="73"/>
                      <a:pt x="29" y="83"/>
                      <a:pt x="28" y="96"/>
                    </a:cubicBezTo>
                    <a:cubicBezTo>
                      <a:pt x="25" y="123"/>
                      <a:pt x="28" y="150"/>
                      <a:pt x="38" y="176"/>
                    </a:cubicBezTo>
                    <a:cubicBezTo>
                      <a:pt x="43" y="191"/>
                      <a:pt x="52" y="204"/>
                      <a:pt x="65" y="215"/>
                    </a:cubicBezTo>
                    <a:cubicBezTo>
                      <a:pt x="84" y="231"/>
                      <a:pt x="105" y="231"/>
                      <a:pt x="124" y="215"/>
                    </a:cubicBezTo>
                    <a:cubicBezTo>
                      <a:pt x="136" y="205"/>
                      <a:pt x="145" y="192"/>
                      <a:pt x="151" y="178"/>
                    </a:cubicBezTo>
                    <a:cubicBezTo>
                      <a:pt x="160" y="157"/>
                      <a:pt x="162" y="136"/>
                      <a:pt x="163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  <p:grpSp>
          <p:nvGrpSpPr>
            <p:cNvPr id="71" name="Groupe 168"/>
            <p:cNvGrpSpPr/>
            <p:nvPr/>
          </p:nvGrpSpPr>
          <p:grpSpPr>
            <a:xfrm rot="15058333">
              <a:off x="1027110" y="1345352"/>
              <a:ext cx="555579" cy="545644"/>
              <a:chOff x="2597493" y="-11127"/>
              <a:chExt cx="6994190" cy="6869109"/>
            </a:xfrm>
            <a:solidFill>
              <a:schemeClr val="accent2"/>
            </a:solidFill>
          </p:grpSpPr>
          <p:sp>
            <p:nvSpPr>
              <p:cNvPr id="72" name="Forme libre 96"/>
              <p:cNvSpPr>
                <a:spLocks/>
              </p:cNvSpPr>
              <p:nvPr/>
            </p:nvSpPr>
            <p:spPr bwMode="auto">
              <a:xfrm>
                <a:off x="2597493" y="1672710"/>
                <a:ext cx="5188106" cy="5185272"/>
              </a:xfrm>
              <a:custGeom>
                <a:avLst/>
                <a:gdLst>
                  <a:gd name="connsiteX0" fmla="*/ 3798571 w 5188108"/>
                  <a:gd name="connsiteY0" fmla="*/ 390064 h 5185272"/>
                  <a:gd name="connsiteX1" fmla="*/ 3703542 w 5188108"/>
                  <a:gd name="connsiteY1" fmla="*/ 432126 h 5185272"/>
                  <a:gd name="connsiteX2" fmla="*/ 1698426 w 5188108"/>
                  <a:gd name="connsiteY2" fmla="*/ 2437261 h 5185272"/>
                  <a:gd name="connsiteX3" fmla="*/ 1266384 w 5188108"/>
                  <a:gd name="connsiteY3" fmla="*/ 2869307 h 5185272"/>
                  <a:gd name="connsiteX4" fmla="*/ 1266384 w 5188108"/>
                  <a:gd name="connsiteY4" fmla="*/ 2957931 h 5185272"/>
                  <a:gd name="connsiteX5" fmla="*/ 1587646 w 5188108"/>
                  <a:gd name="connsiteY5" fmla="*/ 3279196 h 5185272"/>
                  <a:gd name="connsiteX6" fmla="*/ 1654114 w 5188108"/>
                  <a:gd name="connsiteY6" fmla="*/ 3279196 h 5185272"/>
                  <a:gd name="connsiteX7" fmla="*/ 1820284 w 5188108"/>
                  <a:gd name="connsiteY7" fmla="*/ 3113025 h 5185272"/>
                  <a:gd name="connsiteX8" fmla="*/ 1820284 w 5188108"/>
                  <a:gd name="connsiteY8" fmla="*/ 3046556 h 5185272"/>
                  <a:gd name="connsiteX9" fmla="*/ 1620880 w 5188108"/>
                  <a:gd name="connsiteY9" fmla="*/ 2858229 h 5185272"/>
                  <a:gd name="connsiteX10" fmla="*/ 1620880 w 5188108"/>
                  <a:gd name="connsiteY10" fmla="*/ 2769604 h 5185272"/>
                  <a:gd name="connsiteX11" fmla="*/ 2041844 w 5188108"/>
                  <a:gd name="connsiteY11" fmla="*/ 2348636 h 5185272"/>
                  <a:gd name="connsiteX12" fmla="*/ 2119389 w 5188108"/>
                  <a:gd name="connsiteY12" fmla="*/ 2348636 h 5185272"/>
                  <a:gd name="connsiteX13" fmla="*/ 2839459 w 5188108"/>
                  <a:gd name="connsiteY13" fmla="*/ 3068712 h 5185272"/>
                  <a:gd name="connsiteX14" fmla="*/ 2839459 w 5188108"/>
                  <a:gd name="connsiteY14" fmla="*/ 3135181 h 5185272"/>
                  <a:gd name="connsiteX15" fmla="*/ 2407417 w 5188108"/>
                  <a:gd name="connsiteY15" fmla="*/ 3567227 h 5185272"/>
                  <a:gd name="connsiteX16" fmla="*/ 2340949 w 5188108"/>
                  <a:gd name="connsiteY16" fmla="*/ 3567227 h 5185272"/>
                  <a:gd name="connsiteX17" fmla="*/ 2141545 w 5188108"/>
                  <a:gd name="connsiteY17" fmla="*/ 3367821 h 5185272"/>
                  <a:gd name="connsiteX18" fmla="*/ 2064000 w 5188108"/>
                  <a:gd name="connsiteY18" fmla="*/ 3367821 h 5185272"/>
                  <a:gd name="connsiteX19" fmla="*/ 1908908 w 5188108"/>
                  <a:gd name="connsiteY19" fmla="*/ 3522914 h 5185272"/>
                  <a:gd name="connsiteX20" fmla="*/ 1908908 w 5188108"/>
                  <a:gd name="connsiteY20" fmla="*/ 3600461 h 5185272"/>
                  <a:gd name="connsiteX21" fmla="*/ 2230169 w 5188108"/>
                  <a:gd name="connsiteY21" fmla="*/ 3910648 h 5185272"/>
                  <a:gd name="connsiteX22" fmla="*/ 2307715 w 5188108"/>
                  <a:gd name="connsiteY22" fmla="*/ 3921726 h 5185272"/>
                  <a:gd name="connsiteX23" fmla="*/ 4767029 w 5188108"/>
                  <a:gd name="connsiteY23" fmla="*/ 1451310 h 5185272"/>
                  <a:gd name="connsiteX24" fmla="*/ 4800263 w 5188108"/>
                  <a:gd name="connsiteY24" fmla="*/ 1406998 h 5185272"/>
                  <a:gd name="connsiteX25" fmla="*/ 4767029 w 5188108"/>
                  <a:gd name="connsiteY25" fmla="*/ 1296217 h 5185272"/>
                  <a:gd name="connsiteX26" fmla="*/ 4334988 w 5188108"/>
                  <a:gd name="connsiteY26" fmla="*/ 631531 h 5185272"/>
                  <a:gd name="connsiteX27" fmla="*/ 4168818 w 5188108"/>
                  <a:gd name="connsiteY27" fmla="*/ 520750 h 5185272"/>
                  <a:gd name="connsiteX28" fmla="*/ 3836478 w 5188108"/>
                  <a:gd name="connsiteY28" fmla="*/ 398891 h 5185272"/>
                  <a:gd name="connsiteX29" fmla="*/ 3798571 w 5188108"/>
                  <a:gd name="connsiteY29" fmla="*/ 390064 h 5185272"/>
                  <a:gd name="connsiteX30" fmla="*/ 3747600 w 5188108"/>
                  <a:gd name="connsiteY30" fmla="*/ 1641 h 5185272"/>
                  <a:gd name="connsiteX31" fmla="*/ 3824979 w 5188108"/>
                  <a:gd name="connsiteY31" fmla="*/ 22587 h 5185272"/>
                  <a:gd name="connsiteX32" fmla="*/ 4401080 w 5188108"/>
                  <a:gd name="connsiteY32" fmla="*/ 233083 h 5185272"/>
                  <a:gd name="connsiteX33" fmla="*/ 4500790 w 5188108"/>
                  <a:gd name="connsiteY33" fmla="*/ 299555 h 5185272"/>
                  <a:gd name="connsiteX34" fmla="*/ 4877471 w 5188108"/>
                  <a:gd name="connsiteY34" fmla="*/ 676232 h 5185272"/>
                  <a:gd name="connsiteX35" fmla="*/ 4955023 w 5188108"/>
                  <a:gd name="connsiteY35" fmla="*/ 798098 h 5185272"/>
                  <a:gd name="connsiteX36" fmla="*/ 5165522 w 5188108"/>
                  <a:gd name="connsiteY36" fmla="*/ 1352034 h 5185272"/>
                  <a:gd name="connsiteX37" fmla="*/ 5110127 w 5188108"/>
                  <a:gd name="connsiteY37" fmla="*/ 1617923 h 5185272"/>
                  <a:gd name="connsiteX38" fmla="*/ 2573067 w 5188108"/>
                  <a:gd name="connsiteY38" fmla="*/ 4154951 h 5185272"/>
                  <a:gd name="connsiteX39" fmla="*/ 2539830 w 5188108"/>
                  <a:gd name="connsiteY39" fmla="*/ 4265738 h 5185272"/>
                  <a:gd name="connsiteX40" fmla="*/ 2462278 w 5188108"/>
                  <a:gd name="connsiteY40" fmla="*/ 4465155 h 5185272"/>
                  <a:gd name="connsiteX41" fmla="*/ 2251780 w 5188108"/>
                  <a:gd name="connsiteY41" fmla="*/ 4442998 h 5185272"/>
                  <a:gd name="connsiteX42" fmla="*/ 1864019 w 5188108"/>
                  <a:gd name="connsiteY42" fmla="*/ 4055242 h 5185272"/>
                  <a:gd name="connsiteX43" fmla="*/ 1664600 w 5188108"/>
                  <a:gd name="connsiteY43" fmla="*/ 3855825 h 5185272"/>
                  <a:gd name="connsiteX44" fmla="*/ 1575969 w 5188108"/>
                  <a:gd name="connsiteY44" fmla="*/ 3855825 h 5185272"/>
                  <a:gd name="connsiteX45" fmla="*/ 911237 w 5188108"/>
                  <a:gd name="connsiteY45" fmla="*/ 4520549 h 5185272"/>
                  <a:gd name="connsiteX46" fmla="*/ 911237 w 5188108"/>
                  <a:gd name="connsiteY46" fmla="*/ 4609179 h 5185272"/>
                  <a:gd name="connsiteX47" fmla="*/ 1188209 w 5188108"/>
                  <a:gd name="connsiteY47" fmla="*/ 4886147 h 5185272"/>
                  <a:gd name="connsiteX48" fmla="*/ 1221445 w 5188108"/>
                  <a:gd name="connsiteY48" fmla="*/ 5074485 h 5185272"/>
                  <a:gd name="connsiteX49" fmla="*/ 1055262 w 5188108"/>
                  <a:gd name="connsiteY49" fmla="*/ 5185272 h 5185272"/>
                  <a:gd name="connsiteX50" fmla="*/ 922316 w 5188108"/>
                  <a:gd name="connsiteY50" fmla="*/ 5129879 h 5185272"/>
                  <a:gd name="connsiteX51" fmla="*/ 58164 w 5188108"/>
                  <a:gd name="connsiteY51" fmla="*/ 4254659 h 5185272"/>
                  <a:gd name="connsiteX52" fmla="*/ 58164 w 5188108"/>
                  <a:gd name="connsiteY52" fmla="*/ 3999849 h 5185272"/>
                  <a:gd name="connsiteX53" fmla="*/ 301899 w 5188108"/>
                  <a:gd name="connsiteY53" fmla="*/ 3999849 h 5185272"/>
                  <a:gd name="connsiteX54" fmla="*/ 567792 w 5188108"/>
                  <a:gd name="connsiteY54" fmla="*/ 4265738 h 5185272"/>
                  <a:gd name="connsiteX55" fmla="*/ 656423 w 5188108"/>
                  <a:gd name="connsiteY55" fmla="*/ 4276817 h 5185272"/>
                  <a:gd name="connsiteX56" fmla="*/ 1332234 w 5188108"/>
                  <a:gd name="connsiteY56" fmla="*/ 3601015 h 5185272"/>
                  <a:gd name="connsiteX57" fmla="*/ 1332234 w 5188108"/>
                  <a:gd name="connsiteY57" fmla="*/ 3523464 h 5185272"/>
                  <a:gd name="connsiteX58" fmla="*/ 756133 w 5188108"/>
                  <a:gd name="connsiteY58" fmla="*/ 2947370 h 5185272"/>
                  <a:gd name="connsiteX59" fmla="*/ 722896 w 5188108"/>
                  <a:gd name="connsiteY59" fmla="*/ 2714717 h 5185272"/>
                  <a:gd name="connsiteX60" fmla="*/ 944474 w 5188108"/>
                  <a:gd name="connsiteY60" fmla="*/ 2648244 h 5185272"/>
                  <a:gd name="connsiteX61" fmla="*/ 1010947 w 5188108"/>
                  <a:gd name="connsiteY61" fmla="*/ 2626087 h 5185272"/>
                  <a:gd name="connsiteX62" fmla="*/ 1232524 w 5188108"/>
                  <a:gd name="connsiteY62" fmla="*/ 2404513 h 5185272"/>
                  <a:gd name="connsiteX63" fmla="*/ 3559086 w 5188108"/>
                  <a:gd name="connsiteY63" fmla="*/ 77981 h 5185272"/>
                  <a:gd name="connsiteX64" fmla="*/ 3747600 w 5188108"/>
                  <a:gd name="connsiteY64" fmla="*/ 1641 h 5185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5188108" h="5185272">
                    <a:moveTo>
                      <a:pt x="3798571" y="390064"/>
                    </a:moveTo>
                    <a:cubicBezTo>
                      <a:pt x="3763779" y="388506"/>
                      <a:pt x="3736776" y="407200"/>
                      <a:pt x="3703542" y="432126"/>
                    </a:cubicBezTo>
                    <a:cubicBezTo>
                      <a:pt x="3038863" y="1107889"/>
                      <a:pt x="2374183" y="1772575"/>
                      <a:pt x="1698426" y="2437261"/>
                    </a:cubicBezTo>
                    <a:cubicBezTo>
                      <a:pt x="1554412" y="2581276"/>
                      <a:pt x="1410398" y="2725291"/>
                      <a:pt x="1266384" y="2869307"/>
                    </a:cubicBezTo>
                    <a:cubicBezTo>
                      <a:pt x="1244228" y="2902541"/>
                      <a:pt x="1233150" y="2924697"/>
                      <a:pt x="1266384" y="2957931"/>
                    </a:cubicBezTo>
                    <a:cubicBezTo>
                      <a:pt x="1377164" y="3057634"/>
                      <a:pt x="1476866" y="3168415"/>
                      <a:pt x="1587646" y="3279196"/>
                    </a:cubicBezTo>
                    <a:cubicBezTo>
                      <a:pt x="1609802" y="3301352"/>
                      <a:pt x="1631958" y="3301352"/>
                      <a:pt x="1654114" y="3279196"/>
                    </a:cubicBezTo>
                    <a:cubicBezTo>
                      <a:pt x="1709504" y="3223806"/>
                      <a:pt x="1764894" y="3168415"/>
                      <a:pt x="1820284" y="3113025"/>
                    </a:cubicBezTo>
                    <a:cubicBezTo>
                      <a:pt x="1842440" y="3090869"/>
                      <a:pt x="1842440" y="3068712"/>
                      <a:pt x="1820284" y="3046556"/>
                    </a:cubicBezTo>
                    <a:cubicBezTo>
                      <a:pt x="1753816" y="2980088"/>
                      <a:pt x="1687348" y="2913619"/>
                      <a:pt x="1620880" y="2858229"/>
                    </a:cubicBezTo>
                    <a:cubicBezTo>
                      <a:pt x="1587646" y="2824994"/>
                      <a:pt x="1587646" y="2802838"/>
                      <a:pt x="1620880" y="2769604"/>
                    </a:cubicBezTo>
                    <a:cubicBezTo>
                      <a:pt x="1764894" y="2636667"/>
                      <a:pt x="1897830" y="2492651"/>
                      <a:pt x="2041844" y="2348636"/>
                    </a:cubicBezTo>
                    <a:cubicBezTo>
                      <a:pt x="2075078" y="2315402"/>
                      <a:pt x="2086156" y="2315402"/>
                      <a:pt x="2119389" y="2348636"/>
                    </a:cubicBezTo>
                    <a:cubicBezTo>
                      <a:pt x="2363105" y="2592354"/>
                      <a:pt x="2606821" y="2824994"/>
                      <a:pt x="2839459" y="3068712"/>
                    </a:cubicBezTo>
                    <a:cubicBezTo>
                      <a:pt x="2872693" y="3090869"/>
                      <a:pt x="2872693" y="3113025"/>
                      <a:pt x="2839459" y="3135181"/>
                    </a:cubicBezTo>
                    <a:cubicBezTo>
                      <a:pt x="2695445" y="3279196"/>
                      <a:pt x="2551431" y="3423212"/>
                      <a:pt x="2407417" y="3567227"/>
                    </a:cubicBezTo>
                    <a:cubicBezTo>
                      <a:pt x="2385261" y="3600461"/>
                      <a:pt x="2363105" y="3600461"/>
                      <a:pt x="2340949" y="3567227"/>
                    </a:cubicBezTo>
                    <a:cubicBezTo>
                      <a:pt x="2274481" y="3500758"/>
                      <a:pt x="2196935" y="3434290"/>
                      <a:pt x="2141545" y="3367821"/>
                    </a:cubicBezTo>
                    <a:cubicBezTo>
                      <a:pt x="2108311" y="3334587"/>
                      <a:pt x="2097233" y="3334587"/>
                      <a:pt x="2064000" y="3367821"/>
                    </a:cubicBezTo>
                    <a:cubicBezTo>
                      <a:pt x="2019688" y="3423212"/>
                      <a:pt x="1964298" y="3478602"/>
                      <a:pt x="1908908" y="3522914"/>
                    </a:cubicBezTo>
                    <a:cubicBezTo>
                      <a:pt x="1875674" y="3556149"/>
                      <a:pt x="1875674" y="3567227"/>
                      <a:pt x="1908908" y="3600461"/>
                    </a:cubicBezTo>
                    <a:cubicBezTo>
                      <a:pt x="2008610" y="3700164"/>
                      <a:pt x="2119389" y="3810945"/>
                      <a:pt x="2230169" y="3910648"/>
                    </a:cubicBezTo>
                    <a:cubicBezTo>
                      <a:pt x="2263403" y="3954960"/>
                      <a:pt x="2274481" y="3954960"/>
                      <a:pt x="2307715" y="3921726"/>
                    </a:cubicBezTo>
                    <a:cubicBezTo>
                      <a:pt x="3127487" y="3090869"/>
                      <a:pt x="3947258" y="2271090"/>
                      <a:pt x="4767029" y="1451310"/>
                    </a:cubicBezTo>
                    <a:cubicBezTo>
                      <a:pt x="4789185" y="1440232"/>
                      <a:pt x="4800263" y="1429154"/>
                      <a:pt x="4800263" y="1406998"/>
                    </a:cubicBezTo>
                    <a:cubicBezTo>
                      <a:pt x="4789185" y="1373764"/>
                      <a:pt x="4767029" y="1329451"/>
                      <a:pt x="4767029" y="1296217"/>
                    </a:cubicBezTo>
                    <a:cubicBezTo>
                      <a:pt x="4700561" y="1019265"/>
                      <a:pt x="4545469" y="808781"/>
                      <a:pt x="4334988" y="631531"/>
                    </a:cubicBezTo>
                    <a:cubicBezTo>
                      <a:pt x="4279598" y="587219"/>
                      <a:pt x="4235286" y="542907"/>
                      <a:pt x="4168818" y="520750"/>
                    </a:cubicBezTo>
                    <a:cubicBezTo>
                      <a:pt x="4058038" y="487516"/>
                      <a:pt x="3947258" y="454282"/>
                      <a:pt x="3836478" y="398891"/>
                    </a:cubicBezTo>
                    <a:cubicBezTo>
                      <a:pt x="3822631" y="393352"/>
                      <a:pt x="3810168" y="390583"/>
                      <a:pt x="3798571" y="390064"/>
                    </a:cubicBezTo>
                    <a:close/>
                    <a:moveTo>
                      <a:pt x="3747600" y="1641"/>
                    </a:moveTo>
                    <a:cubicBezTo>
                      <a:pt x="3771662" y="4584"/>
                      <a:pt x="3797282" y="11508"/>
                      <a:pt x="3824979" y="22587"/>
                    </a:cubicBezTo>
                    <a:cubicBezTo>
                      <a:pt x="4013320" y="100138"/>
                      <a:pt x="4212739" y="166610"/>
                      <a:pt x="4401080" y="233083"/>
                    </a:cubicBezTo>
                    <a:cubicBezTo>
                      <a:pt x="4445395" y="255240"/>
                      <a:pt x="4478632" y="277398"/>
                      <a:pt x="4500790" y="299555"/>
                    </a:cubicBezTo>
                    <a:cubicBezTo>
                      <a:pt x="4633736" y="432500"/>
                      <a:pt x="4755604" y="554366"/>
                      <a:pt x="4877471" y="676232"/>
                    </a:cubicBezTo>
                    <a:cubicBezTo>
                      <a:pt x="4910708" y="709468"/>
                      <a:pt x="4932866" y="753783"/>
                      <a:pt x="4955023" y="798098"/>
                    </a:cubicBezTo>
                    <a:cubicBezTo>
                      <a:pt x="5021497" y="986436"/>
                      <a:pt x="5087970" y="1174774"/>
                      <a:pt x="5165522" y="1352034"/>
                    </a:cubicBezTo>
                    <a:cubicBezTo>
                      <a:pt x="5209837" y="1462821"/>
                      <a:pt x="5187680" y="1540372"/>
                      <a:pt x="5110127" y="1617923"/>
                    </a:cubicBezTo>
                    <a:cubicBezTo>
                      <a:pt x="4268134" y="2459906"/>
                      <a:pt x="3426140" y="3312968"/>
                      <a:pt x="2573067" y="4154951"/>
                    </a:cubicBezTo>
                    <a:cubicBezTo>
                      <a:pt x="2539830" y="4188187"/>
                      <a:pt x="2517673" y="4210345"/>
                      <a:pt x="2539830" y="4265738"/>
                    </a:cubicBezTo>
                    <a:cubicBezTo>
                      <a:pt x="2573067" y="4332211"/>
                      <a:pt x="2528751" y="4431919"/>
                      <a:pt x="2462278" y="4465155"/>
                    </a:cubicBezTo>
                    <a:cubicBezTo>
                      <a:pt x="2395805" y="4509470"/>
                      <a:pt x="2318253" y="4498391"/>
                      <a:pt x="2251780" y="4442998"/>
                    </a:cubicBezTo>
                    <a:cubicBezTo>
                      <a:pt x="2118833" y="4310053"/>
                      <a:pt x="1985887" y="4177108"/>
                      <a:pt x="1864019" y="4055242"/>
                    </a:cubicBezTo>
                    <a:cubicBezTo>
                      <a:pt x="1797546" y="3988770"/>
                      <a:pt x="1731073" y="3922298"/>
                      <a:pt x="1664600" y="3855825"/>
                    </a:cubicBezTo>
                    <a:cubicBezTo>
                      <a:pt x="1631363" y="3822589"/>
                      <a:pt x="1609206" y="3811510"/>
                      <a:pt x="1575969" y="3855825"/>
                    </a:cubicBezTo>
                    <a:cubicBezTo>
                      <a:pt x="1354392" y="4077400"/>
                      <a:pt x="1132814" y="4298974"/>
                      <a:pt x="911237" y="4520549"/>
                    </a:cubicBezTo>
                    <a:cubicBezTo>
                      <a:pt x="878000" y="4553785"/>
                      <a:pt x="878000" y="4575942"/>
                      <a:pt x="911237" y="4609179"/>
                    </a:cubicBezTo>
                    <a:cubicBezTo>
                      <a:pt x="999868" y="4697808"/>
                      <a:pt x="1088499" y="4786438"/>
                      <a:pt x="1188209" y="4886147"/>
                    </a:cubicBezTo>
                    <a:cubicBezTo>
                      <a:pt x="1232524" y="4930462"/>
                      <a:pt x="1254682" y="4996934"/>
                      <a:pt x="1221445" y="5074485"/>
                    </a:cubicBezTo>
                    <a:cubicBezTo>
                      <a:pt x="1188209" y="5140957"/>
                      <a:pt x="1132814" y="5174194"/>
                      <a:pt x="1055262" y="5185272"/>
                    </a:cubicBezTo>
                    <a:cubicBezTo>
                      <a:pt x="1010947" y="5185272"/>
                      <a:pt x="966631" y="5163115"/>
                      <a:pt x="922316" y="5129879"/>
                    </a:cubicBezTo>
                    <a:cubicBezTo>
                      <a:pt x="634265" y="4830753"/>
                      <a:pt x="346215" y="4542706"/>
                      <a:pt x="58164" y="4254659"/>
                    </a:cubicBezTo>
                    <a:cubicBezTo>
                      <a:pt x="-19388" y="4177108"/>
                      <a:pt x="-19388" y="4077400"/>
                      <a:pt x="58164" y="3999849"/>
                    </a:cubicBezTo>
                    <a:cubicBezTo>
                      <a:pt x="124637" y="3933376"/>
                      <a:pt x="235426" y="3933376"/>
                      <a:pt x="301899" y="3999849"/>
                    </a:cubicBezTo>
                    <a:cubicBezTo>
                      <a:pt x="401609" y="4088479"/>
                      <a:pt x="490240" y="4177108"/>
                      <a:pt x="567792" y="4265738"/>
                    </a:cubicBezTo>
                    <a:cubicBezTo>
                      <a:pt x="601029" y="4298974"/>
                      <a:pt x="623186" y="4310053"/>
                      <a:pt x="656423" y="4276817"/>
                    </a:cubicBezTo>
                    <a:cubicBezTo>
                      <a:pt x="878000" y="4044164"/>
                      <a:pt x="1110657" y="3822589"/>
                      <a:pt x="1332234" y="3601015"/>
                    </a:cubicBezTo>
                    <a:cubicBezTo>
                      <a:pt x="1365471" y="3567779"/>
                      <a:pt x="1354392" y="3545621"/>
                      <a:pt x="1332234" y="3523464"/>
                    </a:cubicBezTo>
                    <a:cubicBezTo>
                      <a:pt x="1132814" y="3335125"/>
                      <a:pt x="944474" y="3146787"/>
                      <a:pt x="756133" y="2947370"/>
                    </a:cubicBezTo>
                    <a:cubicBezTo>
                      <a:pt x="678581" y="2869819"/>
                      <a:pt x="667502" y="2803347"/>
                      <a:pt x="722896" y="2714717"/>
                    </a:cubicBezTo>
                    <a:cubicBezTo>
                      <a:pt x="767212" y="2637166"/>
                      <a:pt x="844764" y="2615008"/>
                      <a:pt x="944474" y="2648244"/>
                    </a:cubicBezTo>
                    <a:cubicBezTo>
                      <a:pt x="977710" y="2670402"/>
                      <a:pt x="988789" y="2648244"/>
                      <a:pt x="1010947" y="2626087"/>
                    </a:cubicBezTo>
                    <a:cubicBezTo>
                      <a:pt x="1088499" y="2559615"/>
                      <a:pt x="1154972" y="2482064"/>
                      <a:pt x="1232524" y="2404513"/>
                    </a:cubicBezTo>
                    <a:cubicBezTo>
                      <a:pt x="2008045" y="1629002"/>
                      <a:pt x="2783565" y="853491"/>
                      <a:pt x="3559086" y="77981"/>
                    </a:cubicBezTo>
                    <a:cubicBezTo>
                      <a:pt x="3617250" y="19817"/>
                      <a:pt x="3675414" y="-7187"/>
                      <a:pt x="3747600" y="16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  <p:sp>
            <p:nvSpPr>
              <p:cNvPr id="73" name="Freeform 857"/>
              <p:cNvSpPr>
                <a:spLocks/>
              </p:cNvSpPr>
              <p:nvPr/>
            </p:nvSpPr>
            <p:spPr bwMode="auto">
              <a:xfrm>
                <a:off x="7175510" y="-11127"/>
                <a:ext cx="2416173" cy="2293941"/>
              </a:xfrm>
              <a:custGeom>
                <a:avLst/>
                <a:gdLst>
                  <a:gd name="T0" fmla="*/ 218 w 218"/>
                  <a:gd name="T1" fmla="*/ 13 h 207"/>
                  <a:gd name="T2" fmla="*/ 211 w 218"/>
                  <a:gd name="T3" fmla="*/ 18 h 207"/>
                  <a:gd name="T4" fmla="*/ 73 w 218"/>
                  <a:gd name="T5" fmla="*/ 156 h 207"/>
                  <a:gd name="T6" fmla="*/ 70 w 218"/>
                  <a:gd name="T7" fmla="*/ 168 h 207"/>
                  <a:gd name="T8" fmla="*/ 64 w 218"/>
                  <a:gd name="T9" fmla="*/ 188 h 207"/>
                  <a:gd name="T10" fmla="*/ 47 w 218"/>
                  <a:gd name="T11" fmla="*/ 205 h 207"/>
                  <a:gd name="T12" fmla="*/ 41 w 218"/>
                  <a:gd name="T13" fmla="*/ 205 h 207"/>
                  <a:gd name="T14" fmla="*/ 2 w 218"/>
                  <a:gd name="T15" fmla="*/ 166 h 207"/>
                  <a:gd name="T16" fmla="*/ 3 w 218"/>
                  <a:gd name="T17" fmla="*/ 159 h 207"/>
                  <a:gd name="T18" fmla="*/ 22 w 218"/>
                  <a:gd name="T19" fmla="*/ 139 h 207"/>
                  <a:gd name="T20" fmla="*/ 34 w 218"/>
                  <a:gd name="T21" fmla="*/ 136 h 207"/>
                  <a:gd name="T22" fmla="*/ 54 w 218"/>
                  <a:gd name="T23" fmla="*/ 130 h 207"/>
                  <a:gd name="T24" fmla="*/ 179 w 218"/>
                  <a:gd name="T25" fmla="*/ 5 h 207"/>
                  <a:gd name="T26" fmla="*/ 189 w 218"/>
                  <a:gd name="T27" fmla="*/ 2 h 207"/>
                  <a:gd name="T28" fmla="*/ 217 w 218"/>
                  <a:gd name="T29" fmla="*/ 11 h 207"/>
                  <a:gd name="T30" fmla="*/ 218 w 218"/>
                  <a:gd name="T31" fmla="*/ 13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8" h="207">
                    <a:moveTo>
                      <a:pt x="218" y="13"/>
                    </a:moveTo>
                    <a:cubicBezTo>
                      <a:pt x="216" y="15"/>
                      <a:pt x="213" y="16"/>
                      <a:pt x="211" y="18"/>
                    </a:cubicBezTo>
                    <a:cubicBezTo>
                      <a:pt x="165" y="64"/>
                      <a:pt x="119" y="110"/>
                      <a:pt x="73" y="156"/>
                    </a:cubicBezTo>
                    <a:cubicBezTo>
                      <a:pt x="69" y="160"/>
                      <a:pt x="67" y="164"/>
                      <a:pt x="70" y="168"/>
                    </a:cubicBezTo>
                    <a:cubicBezTo>
                      <a:pt x="74" y="177"/>
                      <a:pt x="71" y="182"/>
                      <a:pt x="64" y="188"/>
                    </a:cubicBezTo>
                    <a:cubicBezTo>
                      <a:pt x="58" y="193"/>
                      <a:pt x="53" y="199"/>
                      <a:pt x="47" y="205"/>
                    </a:cubicBezTo>
                    <a:cubicBezTo>
                      <a:pt x="45" y="207"/>
                      <a:pt x="44" y="207"/>
                      <a:pt x="41" y="205"/>
                    </a:cubicBezTo>
                    <a:cubicBezTo>
                      <a:pt x="28" y="192"/>
                      <a:pt x="16" y="179"/>
                      <a:pt x="2" y="166"/>
                    </a:cubicBezTo>
                    <a:cubicBezTo>
                      <a:pt x="0" y="163"/>
                      <a:pt x="0" y="161"/>
                      <a:pt x="3" y="159"/>
                    </a:cubicBezTo>
                    <a:cubicBezTo>
                      <a:pt x="9" y="152"/>
                      <a:pt x="16" y="146"/>
                      <a:pt x="22" y="139"/>
                    </a:cubicBezTo>
                    <a:cubicBezTo>
                      <a:pt x="26" y="135"/>
                      <a:pt x="29" y="134"/>
                      <a:pt x="34" y="136"/>
                    </a:cubicBezTo>
                    <a:cubicBezTo>
                      <a:pt x="42" y="140"/>
                      <a:pt x="48" y="137"/>
                      <a:pt x="54" y="130"/>
                    </a:cubicBezTo>
                    <a:cubicBezTo>
                      <a:pt x="95" y="88"/>
                      <a:pt x="137" y="47"/>
                      <a:pt x="179" y="5"/>
                    </a:cubicBezTo>
                    <a:cubicBezTo>
                      <a:pt x="182" y="2"/>
                      <a:pt x="185" y="0"/>
                      <a:pt x="189" y="2"/>
                    </a:cubicBezTo>
                    <a:cubicBezTo>
                      <a:pt x="198" y="5"/>
                      <a:pt x="208" y="8"/>
                      <a:pt x="217" y="11"/>
                    </a:cubicBezTo>
                    <a:cubicBezTo>
                      <a:pt x="217" y="12"/>
                      <a:pt x="217" y="13"/>
                      <a:pt x="218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4" name="Freeform 859"/>
              <p:cNvSpPr>
                <a:spLocks/>
              </p:cNvSpPr>
              <p:nvPr/>
            </p:nvSpPr>
            <p:spPr bwMode="auto">
              <a:xfrm>
                <a:off x="4849814" y="2481262"/>
                <a:ext cx="2116137" cy="2138367"/>
              </a:xfrm>
              <a:custGeom>
                <a:avLst/>
                <a:gdLst>
                  <a:gd name="T0" fmla="*/ 191 w 191"/>
                  <a:gd name="T1" fmla="*/ 71 h 193"/>
                  <a:gd name="T2" fmla="*/ 179 w 191"/>
                  <a:gd name="T3" fmla="*/ 84 h 193"/>
                  <a:gd name="T4" fmla="*/ 175 w 191"/>
                  <a:gd name="T5" fmla="*/ 81 h 193"/>
                  <a:gd name="T6" fmla="*/ 152 w 191"/>
                  <a:gd name="T7" fmla="*/ 58 h 193"/>
                  <a:gd name="T8" fmla="*/ 144 w 191"/>
                  <a:gd name="T9" fmla="*/ 59 h 193"/>
                  <a:gd name="T10" fmla="*/ 140 w 191"/>
                  <a:gd name="T11" fmla="*/ 63 h 193"/>
                  <a:gd name="T12" fmla="*/ 140 w 191"/>
                  <a:gd name="T13" fmla="*/ 69 h 193"/>
                  <a:gd name="T14" fmla="*/ 164 w 191"/>
                  <a:gd name="T15" fmla="*/ 92 h 193"/>
                  <a:gd name="T16" fmla="*/ 164 w 191"/>
                  <a:gd name="T17" fmla="*/ 99 h 193"/>
                  <a:gd name="T18" fmla="*/ 152 w 191"/>
                  <a:gd name="T19" fmla="*/ 110 h 193"/>
                  <a:gd name="T20" fmla="*/ 141 w 191"/>
                  <a:gd name="T21" fmla="*/ 100 h 193"/>
                  <a:gd name="T22" fmla="*/ 132 w 191"/>
                  <a:gd name="T23" fmla="*/ 101 h 193"/>
                  <a:gd name="T24" fmla="*/ 130 w 191"/>
                  <a:gd name="T25" fmla="*/ 111 h 193"/>
                  <a:gd name="T26" fmla="*/ 130 w 191"/>
                  <a:gd name="T27" fmla="*/ 112 h 193"/>
                  <a:gd name="T28" fmla="*/ 128 w 191"/>
                  <a:gd name="T29" fmla="*/ 135 h 193"/>
                  <a:gd name="T30" fmla="*/ 123 w 191"/>
                  <a:gd name="T31" fmla="*/ 134 h 193"/>
                  <a:gd name="T32" fmla="*/ 99 w 191"/>
                  <a:gd name="T33" fmla="*/ 111 h 193"/>
                  <a:gd name="T34" fmla="*/ 92 w 191"/>
                  <a:gd name="T35" fmla="*/ 111 h 193"/>
                  <a:gd name="T36" fmla="*/ 92 w 191"/>
                  <a:gd name="T37" fmla="*/ 126 h 193"/>
                  <a:gd name="T38" fmla="*/ 111 w 191"/>
                  <a:gd name="T39" fmla="*/ 145 h 193"/>
                  <a:gd name="T40" fmla="*/ 111 w 191"/>
                  <a:gd name="T41" fmla="*/ 152 h 193"/>
                  <a:gd name="T42" fmla="*/ 100 w 191"/>
                  <a:gd name="T43" fmla="*/ 162 h 193"/>
                  <a:gd name="T44" fmla="*/ 89 w 191"/>
                  <a:gd name="T45" fmla="*/ 153 h 193"/>
                  <a:gd name="T46" fmla="*/ 79 w 191"/>
                  <a:gd name="T47" fmla="*/ 154 h 193"/>
                  <a:gd name="T48" fmla="*/ 77 w 191"/>
                  <a:gd name="T49" fmla="*/ 164 h 193"/>
                  <a:gd name="T50" fmla="*/ 87 w 191"/>
                  <a:gd name="T51" fmla="*/ 175 h 193"/>
                  <a:gd name="T52" fmla="*/ 73 w 191"/>
                  <a:gd name="T53" fmla="*/ 191 h 193"/>
                  <a:gd name="T54" fmla="*/ 68 w 191"/>
                  <a:gd name="T55" fmla="*/ 189 h 193"/>
                  <a:gd name="T56" fmla="*/ 3 w 191"/>
                  <a:gd name="T57" fmla="*/ 124 h 193"/>
                  <a:gd name="T58" fmla="*/ 3 w 191"/>
                  <a:gd name="T59" fmla="*/ 117 h 193"/>
                  <a:gd name="T60" fmla="*/ 116 w 191"/>
                  <a:gd name="T61" fmla="*/ 4 h 193"/>
                  <a:gd name="T62" fmla="*/ 125 w 191"/>
                  <a:gd name="T63" fmla="*/ 2 h 193"/>
                  <a:gd name="T64" fmla="*/ 163 w 191"/>
                  <a:gd name="T65" fmla="*/ 21 h 193"/>
                  <a:gd name="T66" fmla="*/ 171 w 191"/>
                  <a:gd name="T67" fmla="*/ 29 h 193"/>
                  <a:gd name="T68" fmla="*/ 190 w 191"/>
                  <a:gd name="T69" fmla="*/ 67 h 193"/>
                  <a:gd name="T70" fmla="*/ 191 w 191"/>
                  <a:gd name="T71" fmla="*/ 7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1" h="193">
                    <a:moveTo>
                      <a:pt x="191" y="71"/>
                    </a:moveTo>
                    <a:cubicBezTo>
                      <a:pt x="191" y="72"/>
                      <a:pt x="180" y="84"/>
                      <a:pt x="179" y="84"/>
                    </a:cubicBezTo>
                    <a:cubicBezTo>
                      <a:pt x="177" y="84"/>
                      <a:pt x="176" y="82"/>
                      <a:pt x="175" y="81"/>
                    </a:cubicBezTo>
                    <a:cubicBezTo>
                      <a:pt x="168" y="74"/>
                      <a:pt x="160" y="66"/>
                      <a:pt x="152" y="58"/>
                    </a:cubicBezTo>
                    <a:cubicBezTo>
                      <a:pt x="149" y="55"/>
                      <a:pt x="147" y="55"/>
                      <a:pt x="144" y="59"/>
                    </a:cubicBezTo>
                    <a:cubicBezTo>
                      <a:pt x="143" y="60"/>
                      <a:pt x="142" y="62"/>
                      <a:pt x="140" y="63"/>
                    </a:cubicBezTo>
                    <a:cubicBezTo>
                      <a:pt x="137" y="65"/>
                      <a:pt x="138" y="67"/>
                      <a:pt x="140" y="69"/>
                    </a:cubicBezTo>
                    <a:cubicBezTo>
                      <a:pt x="148" y="76"/>
                      <a:pt x="156" y="85"/>
                      <a:pt x="164" y="92"/>
                    </a:cubicBezTo>
                    <a:cubicBezTo>
                      <a:pt x="167" y="95"/>
                      <a:pt x="167" y="97"/>
                      <a:pt x="164" y="99"/>
                    </a:cubicBezTo>
                    <a:cubicBezTo>
                      <a:pt x="160" y="103"/>
                      <a:pt x="157" y="109"/>
                      <a:pt x="152" y="110"/>
                    </a:cubicBezTo>
                    <a:cubicBezTo>
                      <a:pt x="148" y="110"/>
                      <a:pt x="145" y="104"/>
                      <a:pt x="141" y="100"/>
                    </a:cubicBezTo>
                    <a:cubicBezTo>
                      <a:pt x="137" y="95"/>
                      <a:pt x="135" y="98"/>
                      <a:pt x="132" y="101"/>
                    </a:cubicBezTo>
                    <a:cubicBezTo>
                      <a:pt x="130" y="104"/>
                      <a:pt x="124" y="106"/>
                      <a:pt x="130" y="111"/>
                    </a:cubicBezTo>
                    <a:cubicBezTo>
                      <a:pt x="130" y="111"/>
                      <a:pt x="130" y="111"/>
                      <a:pt x="130" y="112"/>
                    </a:cubicBezTo>
                    <a:cubicBezTo>
                      <a:pt x="142" y="124"/>
                      <a:pt x="142" y="125"/>
                      <a:pt x="128" y="135"/>
                    </a:cubicBezTo>
                    <a:cubicBezTo>
                      <a:pt x="125" y="138"/>
                      <a:pt x="124" y="136"/>
                      <a:pt x="123" y="134"/>
                    </a:cubicBezTo>
                    <a:cubicBezTo>
                      <a:pt x="115" y="127"/>
                      <a:pt x="107" y="119"/>
                      <a:pt x="99" y="111"/>
                    </a:cubicBezTo>
                    <a:cubicBezTo>
                      <a:pt x="96" y="108"/>
                      <a:pt x="95" y="108"/>
                      <a:pt x="92" y="111"/>
                    </a:cubicBezTo>
                    <a:cubicBezTo>
                      <a:pt x="84" y="119"/>
                      <a:pt x="84" y="118"/>
                      <a:pt x="92" y="126"/>
                    </a:cubicBezTo>
                    <a:cubicBezTo>
                      <a:pt x="98" y="133"/>
                      <a:pt x="105" y="139"/>
                      <a:pt x="111" y="145"/>
                    </a:cubicBezTo>
                    <a:cubicBezTo>
                      <a:pt x="114" y="148"/>
                      <a:pt x="114" y="150"/>
                      <a:pt x="111" y="152"/>
                    </a:cubicBezTo>
                    <a:cubicBezTo>
                      <a:pt x="107" y="156"/>
                      <a:pt x="104" y="162"/>
                      <a:pt x="100" y="162"/>
                    </a:cubicBezTo>
                    <a:cubicBezTo>
                      <a:pt x="96" y="163"/>
                      <a:pt x="92" y="157"/>
                      <a:pt x="89" y="153"/>
                    </a:cubicBezTo>
                    <a:cubicBezTo>
                      <a:pt x="85" y="148"/>
                      <a:pt x="83" y="150"/>
                      <a:pt x="79" y="154"/>
                    </a:cubicBezTo>
                    <a:cubicBezTo>
                      <a:pt x="77" y="157"/>
                      <a:pt x="71" y="159"/>
                      <a:pt x="77" y="164"/>
                    </a:cubicBezTo>
                    <a:cubicBezTo>
                      <a:pt x="81" y="168"/>
                      <a:pt x="88" y="172"/>
                      <a:pt x="87" y="175"/>
                    </a:cubicBezTo>
                    <a:cubicBezTo>
                      <a:pt x="84" y="181"/>
                      <a:pt x="78" y="186"/>
                      <a:pt x="73" y="191"/>
                    </a:cubicBezTo>
                    <a:cubicBezTo>
                      <a:pt x="71" y="193"/>
                      <a:pt x="70" y="191"/>
                      <a:pt x="68" y="189"/>
                    </a:cubicBezTo>
                    <a:cubicBezTo>
                      <a:pt x="47" y="168"/>
                      <a:pt x="25" y="146"/>
                      <a:pt x="3" y="124"/>
                    </a:cubicBezTo>
                    <a:cubicBezTo>
                      <a:pt x="0" y="121"/>
                      <a:pt x="1" y="120"/>
                      <a:pt x="3" y="117"/>
                    </a:cubicBezTo>
                    <a:cubicBezTo>
                      <a:pt x="41" y="79"/>
                      <a:pt x="78" y="42"/>
                      <a:pt x="116" y="4"/>
                    </a:cubicBezTo>
                    <a:cubicBezTo>
                      <a:pt x="119" y="1"/>
                      <a:pt x="121" y="0"/>
                      <a:pt x="125" y="2"/>
                    </a:cubicBezTo>
                    <a:cubicBezTo>
                      <a:pt x="138" y="9"/>
                      <a:pt x="150" y="15"/>
                      <a:pt x="163" y="21"/>
                    </a:cubicBezTo>
                    <a:cubicBezTo>
                      <a:pt x="167" y="23"/>
                      <a:pt x="169" y="25"/>
                      <a:pt x="171" y="29"/>
                    </a:cubicBezTo>
                    <a:cubicBezTo>
                      <a:pt x="177" y="42"/>
                      <a:pt x="183" y="54"/>
                      <a:pt x="190" y="67"/>
                    </a:cubicBezTo>
                    <a:cubicBezTo>
                      <a:pt x="190" y="69"/>
                      <a:pt x="191" y="70"/>
                      <a:pt x="191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75" name="Groupe 4"/>
            <p:cNvGrpSpPr/>
            <p:nvPr/>
          </p:nvGrpSpPr>
          <p:grpSpPr>
            <a:xfrm>
              <a:off x="686573" y="1764983"/>
              <a:ext cx="650242" cy="518503"/>
              <a:chOff x="2681288" y="690563"/>
              <a:chExt cx="6840538" cy="5454650"/>
            </a:xfrm>
            <a:solidFill>
              <a:schemeClr val="accent2"/>
            </a:solidFill>
          </p:grpSpPr>
          <p:sp>
            <p:nvSpPr>
              <p:cNvPr id="76" name="Freeform 24"/>
              <p:cNvSpPr>
                <a:spLocks/>
              </p:cNvSpPr>
              <p:nvPr/>
            </p:nvSpPr>
            <p:spPr bwMode="auto">
              <a:xfrm>
                <a:off x="2681288" y="1738313"/>
                <a:ext cx="4811716" cy="4351334"/>
              </a:xfrm>
              <a:custGeom>
                <a:avLst/>
                <a:gdLst>
                  <a:gd name="T0" fmla="*/ 186 w 427"/>
                  <a:gd name="T1" fmla="*/ 50 h 386"/>
                  <a:gd name="T2" fmla="*/ 152 w 427"/>
                  <a:gd name="T3" fmla="*/ 62 h 386"/>
                  <a:gd name="T4" fmla="*/ 109 w 427"/>
                  <a:gd name="T5" fmla="*/ 88 h 386"/>
                  <a:gd name="T6" fmla="*/ 101 w 427"/>
                  <a:gd name="T7" fmla="*/ 108 h 386"/>
                  <a:gd name="T8" fmla="*/ 156 w 427"/>
                  <a:gd name="T9" fmla="*/ 88 h 386"/>
                  <a:gd name="T10" fmla="*/ 145 w 427"/>
                  <a:gd name="T11" fmla="*/ 110 h 386"/>
                  <a:gd name="T12" fmla="*/ 99 w 427"/>
                  <a:gd name="T13" fmla="*/ 152 h 386"/>
                  <a:gd name="T14" fmla="*/ 78 w 427"/>
                  <a:gd name="T15" fmla="*/ 178 h 386"/>
                  <a:gd name="T16" fmla="*/ 70 w 427"/>
                  <a:gd name="T17" fmla="*/ 219 h 386"/>
                  <a:gd name="T18" fmla="*/ 62 w 427"/>
                  <a:gd name="T19" fmla="*/ 311 h 386"/>
                  <a:gd name="T20" fmla="*/ 57 w 427"/>
                  <a:gd name="T21" fmla="*/ 375 h 386"/>
                  <a:gd name="T22" fmla="*/ 46 w 427"/>
                  <a:gd name="T23" fmla="*/ 382 h 386"/>
                  <a:gd name="T24" fmla="*/ 2 w 427"/>
                  <a:gd name="T25" fmla="*/ 315 h 386"/>
                  <a:gd name="T26" fmla="*/ 0 w 427"/>
                  <a:gd name="T27" fmla="*/ 259 h 386"/>
                  <a:gd name="T28" fmla="*/ 3 w 427"/>
                  <a:gd name="T29" fmla="*/ 248 h 386"/>
                  <a:gd name="T30" fmla="*/ 25 w 427"/>
                  <a:gd name="T31" fmla="*/ 191 h 386"/>
                  <a:gd name="T32" fmla="*/ 29 w 427"/>
                  <a:gd name="T33" fmla="*/ 153 h 386"/>
                  <a:gd name="T34" fmla="*/ 69 w 427"/>
                  <a:gd name="T35" fmla="*/ 45 h 386"/>
                  <a:gd name="T36" fmla="*/ 98 w 427"/>
                  <a:gd name="T37" fmla="*/ 22 h 386"/>
                  <a:gd name="T38" fmla="*/ 120 w 427"/>
                  <a:gd name="T39" fmla="*/ 19 h 386"/>
                  <a:gd name="T40" fmla="*/ 189 w 427"/>
                  <a:gd name="T41" fmla="*/ 21 h 386"/>
                  <a:gd name="T42" fmla="*/ 195 w 427"/>
                  <a:gd name="T43" fmla="*/ 16 h 386"/>
                  <a:gd name="T44" fmla="*/ 198 w 427"/>
                  <a:gd name="T45" fmla="*/ 6 h 386"/>
                  <a:gd name="T46" fmla="*/ 206 w 427"/>
                  <a:gd name="T47" fmla="*/ 4 h 386"/>
                  <a:gd name="T48" fmla="*/ 248 w 427"/>
                  <a:gd name="T49" fmla="*/ 38 h 386"/>
                  <a:gd name="T50" fmla="*/ 342 w 427"/>
                  <a:gd name="T51" fmla="*/ 115 h 386"/>
                  <a:gd name="T52" fmla="*/ 423 w 427"/>
                  <a:gd name="T53" fmla="*/ 181 h 386"/>
                  <a:gd name="T54" fmla="*/ 425 w 427"/>
                  <a:gd name="T55" fmla="*/ 189 h 386"/>
                  <a:gd name="T56" fmla="*/ 359 w 427"/>
                  <a:gd name="T57" fmla="*/ 261 h 386"/>
                  <a:gd name="T58" fmla="*/ 282 w 427"/>
                  <a:gd name="T59" fmla="*/ 265 h 386"/>
                  <a:gd name="T60" fmla="*/ 209 w 427"/>
                  <a:gd name="T61" fmla="*/ 197 h 386"/>
                  <a:gd name="T62" fmla="*/ 185 w 427"/>
                  <a:gd name="T63" fmla="*/ 108 h 386"/>
                  <a:gd name="T64" fmla="*/ 186 w 427"/>
                  <a:gd name="T65" fmla="*/ 56 h 386"/>
                  <a:gd name="T66" fmla="*/ 186 w 427"/>
                  <a:gd name="T67" fmla="*/ 5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27" h="386">
                    <a:moveTo>
                      <a:pt x="186" y="50"/>
                    </a:moveTo>
                    <a:cubicBezTo>
                      <a:pt x="174" y="54"/>
                      <a:pt x="163" y="57"/>
                      <a:pt x="152" y="62"/>
                    </a:cubicBezTo>
                    <a:cubicBezTo>
                      <a:pt x="137" y="68"/>
                      <a:pt x="121" y="74"/>
                      <a:pt x="109" y="88"/>
                    </a:cubicBezTo>
                    <a:cubicBezTo>
                      <a:pt x="104" y="93"/>
                      <a:pt x="102" y="99"/>
                      <a:pt x="101" y="108"/>
                    </a:cubicBezTo>
                    <a:cubicBezTo>
                      <a:pt x="119" y="101"/>
                      <a:pt x="135" y="87"/>
                      <a:pt x="156" y="88"/>
                    </a:cubicBezTo>
                    <a:cubicBezTo>
                      <a:pt x="154" y="97"/>
                      <a:pt x="149" y="104"/>
                      <a:pt x="145" y="110"/>
                    </a:cubicBezTo>
                    <a:cubicBezTo>
                      <a:pt x="132" y="127"/>
                      <a:pt x="115" y="139"/>
                      <a:pt x="99" y="152"/>
                    </a:cubicBezTo>
                    <a:cubicBezTo>
                      <a:pt x="91" y="160"/>
                      <a:pt x="81" y="166"/>
                      <a:pt x="78" y="178"/>
                    </a:cubicBezTo>
                    <a:cubicBezTo>
                      <a:pt x="74" y="191"/>
                      <a:pt x="71" y="205"/>
                      <a:pt x="70" y="219"/>
                    </a:cubicBezTo>
                    <a:cubicBezTo>
                      <a:pt x="67" y="249"/>
                      <a:pt x="65" y="280"/>
                      <a:pt x="62" y="311"/>
                    </a:cubicBezTo>
                    <a:cubicBezTo>
                      <a:pt x="61" y="333"/>
                      <a:pt x="59" y="354"/>
                      <a:pt x="57" y="375"/>
                    </a:cubicBezTo>
                    <a:cubicBezTo>
                      <a:pt x="57" y="385"/>
                      <a:pt x="55" y="386"/>
                      <a:pt x="46" y="382"/>
                    </a:cubicBezTo>
                    <a:cubicBezTo>
                      <a:pt x="17" y="369"/>
                      <a:pt x="5" y="345"/>
                      <a:pt x="2" y="315"/>
                    </a:cubicBezTo>
                    <a:cubicBezTo>
                      <a:pt x="1" y="297"/>
                      <a:pt x="1" y="278"/>
                      <a:pt x="0" y="259"/>
                    </a:cubicBezTo>
                    <a:cubicBezTo>
                      <a:pt x="0" y="255"/>
                      <a:pt x="2" y="252"/>
                      <a:pt x="3" y="248"/>
                    </a:cubicBezTo>
                    <a:cubicBezTo>
                      <a:pt x="10" y="229"/>
                      <a:pt x="19" y="210"/>
                      <a:pt x="25" y="191"/>
                    </a:cubicBezTo>
                    <a:cubicBezTo>
                      <a:pt x="28" y="179"/>
                      <a:pt x="28" y="166"/>
                      <a:pt x="29" y="153"/>
                    </a:cubicBezTo>
                    <a:cubicBezTo>
                      <a:pt x="33" y="114"/>
                      <a:pt x="45" y="77"/>
                      <a:pt x="69" y="45"/>
                    </a:cubicBezTo>
                    <a:cubicBezTo>
                      <a:pt x="76" y="35"/>
                      <a:pt x="86" y="26"/>
                      <a:pt x="98" y="22"/>
                    </a:cubicBezTo>
                    <a:cubicBezTo>
                      <a:pt x="105" y="19"/>
                      <a:pt x="113" y="19"/>
                      <a:pt x="120" y="19"/>
                    </a:cubicBezTo>
                    <a:cubicBezTo>
                      <a:pt x="143" y="20"/>
                      <a:pt x="166" y="20"/>
                      <a:pt x="189" y="21"/>
                    </a:cubicBezTo>
                    <a:cubicBezTo>
                      <a:pt x="191" y="21"/>
                      <a:pt x="193" y="18"/>
                      <a:pt x="195" y="16"/>
                    </a:cubicBezTo>
                    <a:cubicBezTo>
                      <a:pt x="196" y="13"/>
                      <a:pt x="197" y="9"/>
                      <a:pt x="198" y="6"/>
                    </a:cubicBezTo>
                    <a:cubicBezTo>
                      <a:pt x="200" y="1"/>
                      <a:pt x="202" y="0"/>
                      <a:pt x="206" y="4"/>
                    </a:cubicBezTo>
                    <a:cubicBezTo>
                      <a:pt x="220" y="15"/>
                      <a:pt x="234" y="27"/>
                      <a:pt x="248" y="38"/>
                    </a:cubicBezTo>
                    <a:cubicBezTo>
                      <a:pt x="279" y="64"/>
                      <a:pt x="311" y="89"/>
                      <a:pt x="342" y="115"/>
                    </a:cubicBezTo>
                    <a:cubicBezTo>
                      <a:pt x="369" y="137"/>
                      <a:pt x="396" y="159"/>
                      <a:pt x="423" y="181"/>
                    </a:cubicBezTo>
                    <a:cubicBezTo>
                      <a:pt x="426" y="183"/>
                      <a:pt x="427" y="185"/>
                      <a:pt x="425" y="189"/>
                    </a:cubicBezTo>
                    <a:cubicBezTo>
                      <a:pt x="410" y="220"/>
                      <a:pt x="390" y="246"/>
                      <a:pt x="359" y="261"/>
                    </a:cubicBezTo>
                    <a:cubicBezTo>
                      <a:pt x="334" y="273"/>
                      <a:pt x="308" y="275"/>
                      <a:pt x="282" y="265"/>
                    </a:cubicBezTo>
                    <a:cubicBezTo>
                      <a:pt x="248" y="253"/>
                      <a:pt x="226" y="228"/>
                      <a:pt x="209" y="197"/>
                    </a:cubicBezTo>
                    <a:cubicBezTo>
                      <a:pt x="194" y="169"/>
                      <a:pt x="186" y="140"/>
                      <a:pt x="185" y="108"/>
                    </a:cubicBezTo>
                    <a:cubicBezTo>
                      <a:pt x="184" y="91"/>
                      <a:pt x="185" y="73"/>
                      <a:pt x="186" y="56"/>
                    </a:cubicBezTo>
                    <a:cubicBezTo>
                      <a:pt x="186" y="54"/>
                      <a:pt x="186" y="53"/>
                      <a:pt x="186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7" name="Freeform 25"/>
              <p:cNvSpPr>
                <a:spLocks/>
              </p:cNvSpPr>
              <p:nvPr/>
            </p:nvSpPr>
            <p:spPr bwMode="auto">
              <a:xfrm>
                <a:off x="7391402" y="1941517"/>
                <a:ext cx="2130424" cy="4181478"/>
              </a:xfrm>
              <a:custGeom>
                <a:avLst/>
                <a:gdLst>
                  <a:gd name="T0" fmla="*/ 45 w 189"/>
                  <a:gd name="T1" fmla="*/ 73 h 371"/>
                  <a:gd name="T2" fmla="*/ 98 w 189"/>
                  <a:gd name="T3" fmla="*/ 100 h 371"/>
                  <a:gd name="T4" fmla="*/ 79 w 189"/>
                  <a:gd name="T5" fmla="*/ 65 h 371"/>
                  <a:gd name="T6" fmla="*/ 32 w 189"/>
                  <a:gd name="T7" fmla="*/ 37 h 371"/>
                  <a:gd name="T8" fmla="*/ 10 w 189"/>
                  <a:gd name="T9" fmla="*/ 23 h 371"/>
                  <a:gd name="T10" fmla="*/ 5 w 189"/>
                  <a:gd name="T11" fmla="*/ 17 h 371"/>
                  <a:gd name="T12" fmla="*/ 16 w 189"/>
                  <a:gd name="T13" fmla="*/ 1 h 371"/>
                  <a:gd name="T14" fmla="*/ 52 w 189"/>
                  <a:gd name="T15" fmla="*/ 6 h 371"/>
                  <a:gd name="T16" fmla="*/ 87 w 189"/>
                  <a:gd name="T17" fmla="*/ 10 h 371"/>
                  <a:gd name="T18" fmla="*/ 139 w 189"/>
                  <a:gd name="T19" fmla="*/ 45 h 371"/>
                  <a:gd name="T20" fmla="*/ 161 w 189"/>
                  <a:gd name="T21" fmla="*/ 118 h 371"/>
                  <a:gd name="T22" fmla="*/ 163 w 189"/>
                  <a:gd name="T23" fmla="*/ 150 h 371"/>
                  <a:gd name="T24" fmla="*/ 178 w 189"/>
                  <a:gd name="T25" fmla="*/ 219 h 371"/>
                  <a:gd name="T26" fmla="*/ 187 w 189"/>
                  <a:gd name="T27" fmla="*/ 265 h 371"/>
                  <a:gd name="T28" fmla="*/ 187 w 189"/>
                  <a:gd name="T29" fmla="*/ 292 h 371"/>
                  <a:gd name="T30" fmla="*/ 132 w 189"/>
                  <a:gd name="T31" fmla="*/ 369 h 371"/>
                  <a:gd name="T32" fmla="*/ 125 w 189"/>
                  <a:gd name="T33" fmla="*/ 365 h 371"/>
                  <a:gd name="T34" fmla="*/ 123 w 189"/>
                  <a:gd name="T35" fmla="*/ 333 h 371"/>
                  <a:gd name="T36" fmla="*/ 120 w 189"/>
                  <a:gd name="T37" fmla="*/ 274 h 371"/>
                  <a:gd name="T38" fmla="*/ 116 w 189"/>
                  <a:gd name="T39" fmla="*/ 202 h 371"/>
                  <a:gd name="T40" fmla="*/ 112 w 189"/>
                  <a:gd name="T41" fmla="*/ 172 h 371"/>
                  <a:gd name="T42" fmla="*/ 95 w 189"/>
                  <a:gd name="T43" fmla="*/ 146 h 371"/>
                  <a:gd name="T44" fmla="*/ 59 w 189"/>
                  <a:gd name="T45" fmla="*/ 104 h 371"/>
                  <a:gd name="T46" fmla="*/ 46 w 189"/>
                  <a:gd name="T47" fmla="*/ 80 h 371"/>
                  <a:gd name="T48" fmla="*/ 45 w 189"/>
                  <a:gd name="T49" fmla="*/ 73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9" h="371">
                    <a:moveTo>
                      <a:pt x="45" y="73"/>
                    </a:moveTo>
                    <a:cubicBezTo>
                      <a:pt x="67" y="75"/>
                      <a:pt x="80" y="91"/>
                      <a:pt x="98" y="100"/>
                    </a:cubicBezTo>
                    <a:cubicBezTo>
                      <a:pt x="98" y="84"/>
                      <a:pt x="90" y="73"/>
                      <a:pt x="79" y="65"/>
                    </a:cubicBezTo>
                    <a:cubicBezTo>
                      <a:pt x="64" y="55"/>
                      <a:pt x="48" y="46"/>
                      <a:pt x="32" y="37"/>
                    </a:cubicBezTo>
                    <a:cubicBezTo>
                      <a:pt x="25" y="33"/>
                      <a:pt x="17" y="28"/>
                      <a:pt x="10" y="23"/>
                    </a:cubicBezTo>
                    <a:cubicBezTo>
                      <a:pt x="8" y="22"/>
                      <a:pt x="6" y="19"/>
                      <a:pt x="5" y="17"/>
                    </a:cubicBezTo>
                    <a:cubicBezTo>
                      <a:pt x="0" y="7"/>
                      <a:pt x="6" y="0"/>
                      <a:pt x="16" y="1"/>
                    </a:cubicBezTo>
                    <a:cubicBezTo>
                      <a:pt x="28" y="3"/>
                      <a:pt x="40" y="4"/>
                      <a:pt x="52" y="6"/>
                    </a:cubicBezTo>
                    <a:cubicBezTo>
                      <a:pt x="64" y="7"/>
                      <a:pt x="76" y="10"/>
                      <a:pt x="87" y="10"/>
                    </a:cubicBezTo>
                    <a:cubicBezTo>
                      <a:pt x="113" y="10"/>
                      <a:pt x="128" y="25"/>
                      <a:pt x="139" y="45"/>
                    </a:cubicBezTo>
                    <a:cubicBezTo>
                      <a:pt x="152" y="68"/>
                      <a:pt x="159" y="92"/>
                      <a:pt x="161" y="118"/>
                    </a:cubicBezTo>
                    <a:cubicBezTo>
                      <a:pt x="162" y="128"/>
                      <a:pt x="164" y="139"/>
                      <a:pt x="163" y="150"/>
                    </a:cubicBezTo>
                    <a:cubicBezTo>
                      <a:pt x="158" y="175"/>
                      <a:pt x="167" y="197"/>
                      <a:pt x="178" y="219"/>
                    </a:cubicBezTo>
                    <a:cubicBezTo>
                      <a:pt x="185" y="233"/>
                      <a:pt x="189" y="248"/>
                      <a:pt x="187" y="265"/>
                    </a:cubicBezTo>
                    <a:cubicBezTo>
                      <a:pt x="186" y="274"/>
                      <a:pt x="187" y="283"/>
                      <a:pt x="187" y="292"/>
                    </a:cubicBezTo>
                    <a:cubicBezTo>
                      <a:pt x="187" y="327"/>
                      <a:pt x="164" y="358"/>
                      <a:pt x="132" y="369"/>
                    </a:cubicBezTo>
                    <a:cubicBezTo>
                      <a:pt x="127" y="371"/>
                      <a:pt x="125" y="370"/>
                      <a:pt x="125" y="365"/>
                    </a:cubicBezTo>
                    <a:cubicBezTo>
                      <a:pt x="124" y="355"/>
                      <a:pt x="124" y="344"/>
                      <a:pt x="123" y="333"/>
                    </a:cubicBezTo>
                    <a:cubicBezTo>
                      <a:pt x="122" y="313"/>
                      <a:pt x="121" y="294"/>
                      <a:pt x="120" y="274"/>
                    </a:cubicBezTo>
                    <a:cubicBezTo>
                      <a:pt x="119" y="250"/>
                      <a:pt x="118" y="226"/>
                      <a:pt x="116" y="202"/>
                    </a:cubicBezTo>
                    <a:cubicBezTo>
                      <a:pt x="115" y="192"/>
                      <a:pt x="113" y="182"/>
                      <a:pt x="112" y="172"/>
                    </a:cubicBezTo>
                    <a:cubicBezTo>
                      <a:pt x="110" y="161"/>
                      <a:pt x="102" y="154"/>
                      <a:pt x="95" y="146"/>
                    </a:cubicBezTo>
                    <a:cubicBezTo>
                      <a:pt x="83" y="132"/>
                      <a:pt x="71" y="118"/>
                      <a:pt x="59" y="104"/>
                    </a:cubicBezTo>
                    <a:cubicBezTo>
                      <a:pt x="54" y="97"/>
                      <a:pt x="50" y="88"/>
                      <a:pt x="46" y="80"/>
                    </a:cubicBezTo>
                    <a:cubicBezTo>
                      <a:pt x="46" y="78"/>
                      <a:pt x="46" y="76"/>
                      <a:pt x="45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8" name="Freeform 26"/>
              <p:cNvSpPr>
                <a:spLocks/>
              </p:cNvSpPr>
              <p:nvPr/>
            </p:nvSpPr>
            <p:spPr bwMode="auto">
              <a:xfrm>
                <a:off x="4743451" y="4589463"/>
                <a:ext cx="3065463" cy="1555750"/>
              </a:xfrm>
              <a:custGeom>
                <a:avLst/>
                <a:gdLst>
                  <a:gd name="T0" fmla="*/ 0 w 272"/>
                  <a:gd name="T1" fmla="*/ 135 h 138"/>
                  <a:gd name="T2" fmla="*/ 15 w 272"/>
                  <a:gd name="T3" fmla="*/ 118 h 138"/>
                  <a:gd name="T4" fmla="*/ 57 w 272"/>
                  <a:gd name="T5" fmla="*/ 48 h 138"/>
                  <a:gd name="T6" fmla="*/ 62 w 272"/>
                  <a:gd name="T7" fmla="*/ 8 h 138"/>
                  <a:gd name="T8" fmla="*/ 61 w 272"/>
                  <a:gd name="T9" fmla="*/ 0 h 138"/>
                  <a:gd name="T10" fmla="*/ 82 w 272"/>
                  <a:gd name="T11" fmla="*/ 12 h 138"/>
                  <a:gd name="T12" fmla="*/ 127 w 272"/>
                  <a:gd name="T13" fmla="*/ 26 h 138"/>
                  <a:gd name="T14" fmla="*/ 173 w 272"/>
                  <a:gd name="T15" fmla="*/ 15 h 138"/>
                  <a:gd name="T16" fmla="*/ 199 w 272"/>
                  <a:gd name="T17" fmla="*/ 3 h 138"/>
                  <a:gd name="T18" fmla="*/ 204 w 272"/>
                  <a:gd name="T19" fmla="*/ 3 h 138"/>
                  <a:gd name="T20" fmla="*/ 205 w 272"/>
                  <a:gd name="T21" fmla="*/ 8 h 138"/>
                  <a:gd name="T22" fmla="*/ 209 w 272"/>
                  <a:gd name="T23" fmla="*/ 41 h 138"/>
                  <a:gd name="T24" fmla="*/ 262 w 272"/>
                  <a:gd name="T25" fmla="*/ 123 h 138"/>
                  <a:gd name="T26" fmla="*/ 270 w 272"/>
                  <a:gd name="T27" fmla="*/ 132 h 138"/>
                  <a:gd name="T28" fmla="*/ 271 w 272"/>
                  <a:gd name="T29" fmla="*/ 136 h 138"/>
                  <a:gd name="T30" fmla="*/ 268 w 272"/>
                  <a:gd name="T31" fmla="*/ 137 h 138"/>
                  <a:gd name="T32" fmla="*/ 264 w 272"/>
                  <a:gd name="T33" fmla="*/ 137 h 138"/>
                  <a:gd name="T34" fmla="*/ 10 w 272"/>
                  <a:gd name="T35" fmla="*/ 137 h 138"/>
                  <a:gd name="T36" fmla="*/ 2 w 272"/>
                  <a:gd name="T37" fmla="*/ 137 h 138"/>
                  <a:gd name="T38" fmla="*/ 0 w 272"/>
                  <a:gd name="T39" fmla="*/ 1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2" h="138">
                    <a:moveTo>
                      <a:pt x="0" y="135"/>
                    </a:moveTo>
                    <a:cubicBezTo>
                      <a:pt x="5" y="130"/>
                      <a:pt x="10" y="124"/>
                      <a:pt x="15" y="118"/>
                    </a:cubicBezTo>
                    <a:cubicBezTo>
                      <a:pt x="33" y="97"/>
                      <a:pt x="48" y="74"/>
                      <a:pt x="57" y="48"/>
                    </a:cubicBezTo>
                    <a:cubicBezTo>
                      <a:pt x="61" y="35"/>
                      <a:pt x="64" y="22"/>
                      <a:pt x="62" y="8"/>
                    </a:cubicBezTo>
                    <a:cubicBezTo>
                      <a:pt x="61" y="6"/>
                      <a:pt x="61" y="3"/>
                      <a:pt x="61" y="0"/>
                    </a:cubicBezTo>
                    <a:cubicBezTo>
                      <a:pt x="69" y="4"/>
                      <a:pt x="75" y="8"/>
                      <a:pt x="82" y="12"/>
                    </a:cubicBezTo>
                    <a:cubicBezTo>
                      <a:pt x="96" y="20"/>
                      <a:pt x="111" y="24"/>
                      <a:pt x="127" y="26"/>
                    </a:cubicBezTo>
                    <a:cubicBezTo>
                      <a:pt x="143" y="27"/>
                      <a:pt x="158" y="20"/>
                      <a:pt x="173" y="15"/>
                    </a:cubicBezTo>
                    <a:cubicBezTo>
                      <a:pt x="182" y="11"/>
                      <a:pt x="190" y="7"/>
                      <a:pt x="199" y="3"/>
                    </a:cubicBezTo>
                    <a:cubicBezTo>
                      <a:pt x="200" y="3"/>
                      <a:pt x="203" y="3"/>
                      <a:pt x="204" y="3"/>
                    </a:cubicBezTo>
                    <a:cubicBezTo>
                      <a:pt x="205" y="5"/>
                      <a:pt x="205" y="6"/>
                      <a:pt x="205" y="8"/>
                    </a:cubicBezTo>
                    <a:cubicBezTo>
                      <a:pt x="202" y="20"/>
                      <a:pt x="206" y="31"/>
                      <a:pt x="209" y="41"/>
                    </a:cubicBezTo>
                    <a:cubicBezTo>
                      <a:pt x="220" y="73"/>
                      <a:pt x="240" y="99"/>
                      <a:pt x="262" y="123"/>
                    </a:cubicBezTo>
                    <a:cubicBezTo>
                      <a:pt x="264" y="126"/>
                      <a:pt x="268" y="129"/>
                      <a:pt x="270" y="132"/>
                    </a:cubicBezTo>
                    <a:cubicBezTo>
                      <a:pt x="271" y="133"/>
                      <a:pt x="272" y="135"/>
                      <a:pt x="271" y="136"/>
                    </a:cubicBezTo>
                    <a:cubicBezTo>
                      <a:pt x="271" y="137"/>
                      <a:pt x="269" y="137"/>
                      <a:pt x="268" y="137"/>
                    </a:cubicBezTo>
                    <a:cubicBezTo>
                      <a:pt x="267" y="138"/>
                      <a:pt x="265" y="137"/>
                      <a:pt x="264" y="137"/>
                    </a:cubicBezTo>
                    <a:cubicBezTo>
                      <a:pt x="179" y="137"/>
                      <a:pt x="94" y="137"/>
                      <a:pt x="10" y="137"/>
                    </a:cubicBezTo>
                    <a:cubicBezTo>
                      <a:pt x="7" y="137"/>
                      <a:pt x="4" y="137"/>
                      <a:pt x="2" y="137"/>
                    </a:cubicBezTo>
                    <a:cubicBezTo>
                      <a:pt x="1" y="137"/>
                      <a:pt x="1" y="136"/>
                      <a:pt x="0" y="1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9" name="Freeform 27"/>
              <p:cNvSpPr>
                <a:spLocks/>
              </p:cNvSpPr>
              <p:nvPr/>
            </p:nvSpPr>
            <p:spPr bwMode="auto">
              <a:xfrm>
                <a:off x="5464176" y="1468438"/>
                <a:ext cx="2501900" cy="2152650"/>
              </a:xfrm>
              <a:custGeom>
                <a:avLst/>
                <a:gdLst>
                  <a:gd name="T0" fmla="*/ 221 w 222"/>
                  <a:gd name="T1" fmla="*/ 168 h 191"/>
                  <a:gd name="T2" fmla="*/ 219 w 222"/>
                  <a:gd name="T3" fmla="*/ 184 h 191"/>
                  <a:gd name="T4" fmla="*/ 212 w 222"/>
                  <a:gd name="T5" fmla="*/ 187 h 191"/>
                  <a:gd name="T6" fmla="*/ 144 w 222"/>
                  <a:gd name="T7" fmla="*/ 133 h 191"/>
                  <a:gd name="T8" fmla="*/ 70 w 222"/>
                  <a:gd name="T9" fmla="*/ 75 h 191"/>
                  <a:gd name="T10" fmla="*/ 5 w 222"/>
                  <a:gd name="T11" fmla="*/ 22 h 191"/>
                  <a:gd name="T12" fmla="*/ 4 w 222"/>
                  <a:gd name="T13" fmla="*/ 11 h 191"/>
                  <a:gd name="T14" fmla="*/ 27 w 222"/>
                  <a:gd name="T15" fmla="*/ 10 h 191"/>
                  <a:gd name="T16" fmla="*/ 199 w 222"/>
                  <a:gd name="T17" fmla="*/ 143 h 191"/>
                  <a:gd name="T18" fmla="*/ 215 w 222"/>
                  <a:gd name="T19" fmla="*/ 155 h 191"/>
                  <a:gd name="T20" fmla="*/ 221 w 222"/>
                  <a:gd name="T21" fmla="*/ 168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2" h="191">
                    <a:moveTo>
                      <a:pt x="221" y="168"/>
                    </a:moveTo>
                    <a:cubicBezTo>
                      <a:pt x="221" y="173"/>
                      <a:pt x="220" y="179"/>
                      <a:pt x="219" y="184"/>
                    </a:cubicBezTo>
                    <a:cubicBezTo>
                      <a:pt x="219" y="190"/>
                      <a:pt x="217" y="191"/>
                      <a:pt x="212" y="187"/>
                    </a:cubicBezTo>
                    <a:cubicBezTo>
                      <a:pt x="189" y="170"/>
                      <a:pt x="167" y="151"/>
                      <a:pt x="144" y="133"/>
                    </a:cubicBezTo>
                    <a:cubicBezTo>
                      <a:pt x="119" y="114"/>
                      <a:pt x="95" y="94"/>
                      <a:pt x="70" y="75"/>
                    </a:cubicBezTo>
                    <a:cubicBezTo>
                      <a:pt x="49" y="57"/>
                      <a:pt x="27" y="40"/>
                      <a:pt x="5" y="22"/>
                    </a:cubicBezTo>
                    <a:cubicBezTo>
                      <a:pt x="0" y="18"/>
                      <a:pt x="0" y="16"/>
                      <a:pt x="4" y="11"/>
                    </a:cubicBezTo>
                    <a:cubicBezTo>
                      <a:pt x="15" y="0"/>
                      <a:pt x="15" y="0"/>
                      <a:pt x="27" y="10"/>
                    </a:cubicBezTo>
                    <a:cubicBezTo>
                      <a:pt x="84" y="54"/>
                      <a:pt x="142" y="98"/>
                      <a:pt x="199" y="143"/>
                    </a:cubicBezTo>
                    <a:cubicBezTo>
                      <a:pt x="204" y="147"/>
                      <a:pt x="209" y="151"/>
                      <a:pt x="215" y="155"/>
                    </a:cubicBezTo>
                    <a:cubicBezTo>
                      <a:pt x="220" y="158"/>
                      <a:pt x="222" y="162"/>
                      <a:pt x="221" y="1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0" name="Freeform 28"/>
              <p:cNvSpPr>
                <a:spLocks/>
              </p:cNvSpPr>
              <p:nvPr/>
            </p:nvSpPr>
            <p:spPr bwMode="auto">
              <a:xfrm>
                <a:off x="5532436" y="690563"/>
                <a:ext cx="1724026" cy="1363665"/>
              </a:xfrm>
              <a:custGeom>
                <a:avLst/>
                <a:gdLst>
                  <a:gd name="T0" fmla="*/ 152 w 153"/>
                  <a:gd name="T1" fmla="*/ 121 h 121"/>
                  <a:gd name="T2" fmla="*/ 0 w 153"/>
                  <a:gd name="T3" fmla="*/ 12 h 121"/>
                  <a:gd name="T4" fmla="*/ 1 w 153"/>
                  <a:gd name="T5" fmla="*/ 9 h 121"/>
                  <a:gd name="T6" fmla="*/ 24 w 153"/>
                  <a:gd name="T7" fmla="*/ 3 h 121"/>
                  <a:gd name="T8" fmla="*/ 89 w 153"/>
                  <a:gd name="T9" fmla="*/ 21 h 121"/>
                  <a:gd name="T10" fmla="*/ 153 w 153"/>
                  <a:gd name="T11" fmla="*/ 116 h 121"/>
                  <a:gd name="T12" fmla="*/ 153 w 153"/>
                  <a:gd name="T13" fmla="*/ 118 h 121"/>
                  <a:gd name="T14" fmla="*/ 152 w 153"/>
                  <a:gd name="T15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3" h="121">
                    <a:moveTo>
                      <a:pt x="152" y="121"/>
                    </a:moveTo>
                    <a:cubicBezTo>
                      <a:pt x="101" y="85"/>
                      <a:pt x="51" y="48"/>
                      <a:pt x="0" y="12"/>
                    </a:cubicBezTo>
                    <a:cubicBezTo>
                      <a:pt x="0" y="11"/>
                      <a:pt x="0" y="10"/>
                      <a:pt x="1" y="9"/>
                    </a:cubicBezTo>
                    <a:cubicBezTo>
                      <a:pt x="8" y="7"/>
                      <a:pt x="16" y="5"/>
                      <a:pt x="24" y="3"/>
                    </a:cubicBezTo>
                    <a:cubicBezTo>
                      <a:pt x="48" y="0"/>
                      <a:pt x="69" y="7"/>
                      <a:pt x="89" y="21"/>
                    </a:cubicBezTo>
                    <a:cubicBezTo>
                      <a:pt x="122" y="44"/>
                      <a:pt x="141" y="78"/>
                      <a:pt x="153" y="116"/>
                    </a:cubicBezTo>
                    <a:cubicBezTo>
                      <a:pt x="153" y="116"/>
                      <a:pt x="153" y="117"/>
                      <a:pt x="153" y="118"/>
                    </a:cubicBezTo>
                    <a:cubicBezTo>
                      <a:pt x="153" y="119"/>
                      <a:pt x="153" y="119"/>
                      <a:pt x="152" y="1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1" name="Freeform 29"/>
              <p:cNvSpPr>
                <a:spLocks/>
              </p:cNvSpPr>
              <p:nvPr/>
            </p:nvSpPr>
            <p:spPr bwMode="auto">
              <a:xfrm>
                <a:off x="4822826" y="1366838"/>
                <a:ext cx="2592388" cy="2254250"/>
              </a:xfrm>
              <a:custGeom>
                <a:avLst/>
                <a:gdLst>
                  <a:gd name="T0" fmla="*/ 223 w 230"/>
                  <a:gd name="T1" fmla="*/ 200 h 200"/>
                  <a:gd name="T2" fmla="*/ 187 w 230"/>
                  <a:gd name="T3" fmla="*/ 170 h 200"/>
                  <a:gd name="T4" fmla="*/ 99 w 230"/>
                  <a:gd name="T5" fmla="*/ 97 h 200"/>
                  <a:gd name="T6" fmla="*/ 5 w 230"/>
                  <a:gd name="T7" fmla="*/ 19 h 200"/>
                  <a:gd name="T8" fmla="*/ 9 w 230"/>
                  <a:gd name="T9" fmla="*/ 0 h 200"/>
                  <a:gd name="T10" fmla="*/ 14 w 230"/>
                  <a:gd name="T11" fmla="*/ 2 h 200"/>
                  <a:gd name="T12" fmla="*/ 79 w 230"/>
                  <a:gd name="T13" fmla="*/ 55 h 200"/>
                  <a:gd name="T14" fmla="*/ 205 w 230"/>
                  <a:gd name="T15" fmla="*/ 156 h 200"/>
                  <a:gd name="T16" fmla="*/ 224 w 230"/>
                  <a:gd name="T17" fmla="*/ 171 h 200"/>
                  <a:gd name="T18" fmla="*/ 228 w 230"/>
                  <a:gd name="T19" fmla="*/ 183 h 200"/>
                  <a:gd name="T20" fmla="*/ 223 w 230"/>
                  <a:gd name="T21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0" h="200">
                    <a:moveTo>
                      <a:pt x="223" y="200"/>
                    </a:moveTo>
                    <a:cubicBezTo>
                      <a:pt x="210" y="189"/>
                      <a:pt x="199" y="180"/>
                      <a:pt x="187" y="170"/>
                    </a:cubicBezTo>
                    <a:cubicBezTo>
                      <a:pt x="158" y="146"/>
                      <a:pt x="128" y="121"/>
                      <a:pt x="99" y="97"/>
                    </a:cubicBezTo>
                    <a:cubicBezTo>
                      <a:pt x="67" y="71"/>
                      <a:pt x="36" y="45"/>
                      <a:pt x="5" y="19"/>
                    </a:cubicBezTo>
                    <a:cubicBezTo>
                      <a:pt x="0" y="15"/>
                      <a:pt x="2" y="3"/>
                      <a:pt x="9" y="0"/>
                    </a:cubicBezTo>
                    <a:cubicBezTo>
                      <a:pt x="10" y="0"/>
                      <a:pt x="12" y="1"/>
                      <a:pt x="14" y="2"/>
                    </a:cubicBezTo>
                    <a:cubicBezTo>
                      <a:pt x="36" y="20"/>
                      <a:pt x="57" y="37"/>
                      <a:pt x="79" y="55"/>
                    </a:cubicBezTo>
                    <a:cubicBezTo>
                      <a:pt x="121" y="89"/>
                      <a:pt x="163" y="122"/>
                      <a:pt x="205" y="156"/>
                    </a:cubicBezTo>
                    <a:cubicBezTo>
                      <a:pt x="211" y="161"/>
                      <a:pt x="218" y="166"/>
                      <a:pt x="224" y="171"/>
                    </a:cubicBezTo>
                    <a:cubicBezTo>
                      <a:pt x="228" y="175"/>
                      <a:pt x="230" y="177"/>
                      <a:pt x="228" y="183"/>
                    </a:cubicBezTo>
                    <a:cubicBezTo>
                      <a:pt x="226" y="188"/>
                      <a:pt x="225" y="193"/>
                      <a:pt x="223" y="2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2" name="Freeform 30"/>
              <p:cNvSpPr>
                <a:spLocks/>
              </p:cNvSpPr>
              <p:nvPr/>
            </p:nvSpPr>
            <p:spPr bwMode="auto">
              <a:xfrm>
                <a:off x="5453063" y="1039813"/>
                <a:ext cx="2209800" cy="1847850"/>
              </a:xfrm>
              <a:custGeom>
                <a:avLst/>
                <a:gdLst>
                  <a:gd name="T0" fmla="*/ 194 w 196"/>
                  <a:gd name="T1" fmla="*/ 164 h 164"/>
                  <a:gd name="T2" fmla="*/ 175 w 196"/>
                  <a:gd name="T3" fmla="*/ 149 h 164"/>
                  <a:gd name="T4" fmla="*/ 51 w 196"/>
                  <a:gd name="T5" fmla="*/ 55 h 164"/>
                  <a:gd name="T6" fmla="*/ 4 w 196"/>
                  <a:gd name="T7" fmla="*/ 19 h 164"/>
                  <a:gd name="T8" fmla="*/ 4 w 196"/>
                  <a:gd name="T9" fmla="*/ 11 h 164"/>
                  <a:gd name="T10" fmla="*/ 5 w 196"/>
                  <a:gd name="T11" fmla="*/ 11 h 164"/>
                  <a:gd name="T12" fmla="*/ 34 w 196"/>
                  <a:gd name="T13" fmla="*/ 11 h 164"/>
                  <a:gd name="T14" fmla="*/ 190 w 196"/>
                  <a:gd name="T15" fmla="*/ 130 h 164"/>
                  <a:gd name="T16" fmla="*/ 194 w 196"/>
                  <a:gd name="T17" fmla="*/ 136 h 164"/>
                  <a:gd name="T18" fmla="*/ 196 w 196"/>
                  <a:gd name="T19" fmla="*/ 163 h 164"/>
                  <a:gd name="T20" fmla="*/ 194 w 196"/>
                  <a:gd name="T21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6" h="164">
                    <a:moveTo>
                      <a:pt x="194" y="164"/>
                    </a:moveTo>
                    <a:cubicBezTo>
                      <a:pt x="188" y="159"/>
                      <a:pt x="181" y="154"/>
                      <a:pt x="175" y="149"/>
                    </a:cubicBezTo>
                    <a:cubicBezTo>
                      <a:pt x="133" y="118"/>
                      <a:pt x="92" y="87"/>
                      <a:pt x="51" y="55"/>
                    </a:cubicBezTo>
                    <a:cubicBezTo>
                      <a:pt x="36" y="43"/>
                      <a:pt x="20" y="31"/>
                      <a:pt x="4" y="19"/>
                    </a:cubicBezTo>
                    <a:cubicBezTo>
                      <a:pt x="0" y="16"/>
                      <a:pt x="0" y="14"/>
                      <a:pt x="4" y="11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19" y="0"/>
                      <a:pt x="19" y="0"/>
                      <a:pt x="34" y="11"/>
                    </a:cubicBezTo>
                    <a:cubicBezTo>
                      <a:pt x="86" y="51"/>
                      <a:pt x="138" y="90"/>
                      <a:pt x="190" y="130"/>
                    </a:cubicBezTo>
                    <a:cubicBezTo>
                      <a:pt x="192" y="131"/>
                      <a:pt x="194" y="134"/>
                      <a:pt x="194" y="136"/>
                    </a:cubicBezTo>
                    <a:cubicBezTo>
                      <a:pt x="195" y="145"/>
                      <a:pt x="196" y="154"/>
                      <a:pt x="196" y="163"/>
                    </a:cubicBezTo>
                    <a:cubicBezTo>
                      <a:pt x="196" y="163"/>
                      <a:pt x="195" y="164"/>
                      <a:pt x="194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83" name="Groupe 39"/>
            <p:cNvGrpSpPr/>
            <p:nvPr/>
          </p:nvGrpSpPr>
          <p:grpSpPr>
            <a:xfrm>
              <a:off x="278405" y="1393997"/>
              <a:ext cx="494060" cy="500784"/>
              <a:chOff x="2717800" y="0"/>
              <a:chExt cx="6765925" cy="6858000"/>
            </a:xfrm>
            <a:solidFill>
              <a:schemeClr val="accent2"/>
            </a:solidFill>
          </p:grpSpPr>
          <p:sp>
            <p:nvSpPr>
              <p:cNvPr id="84" name="Freeform 681"/>
              <p:cNvSpPr>
                <a:spLocks/>
              </p:cNvSpPr>
              <p:nvPr/>
            </p:nvSpPr>
            <p:spPr bwMode="auto">
              <a:xfrm>
                <a:off x="6035672" y="0"/>
                <a:ext cx="3448053" cy="6034082"/>
              </a:xfrm>
              <a:custGeom>
                <a:avLst/>
                <a:gdLst>
                  <a:gd name="T0" fmla="*/ 274 w 343"/>
                  <a:gd name="T1" fmla="*/ 0 h 600"/>
                  <a:gd name="T2" fmla="*/ 287 w 343"/>
                  <a:gd name="T3" fmla="*/ 20 h 600"/>
                  <a:gd name="T4" fmla="*/ 287 w 343"/>
                  <a:gd name="T5" fmla="*/ 126 h 600"/>
                  <a:gd name="T6" fmla="*/ 279 w 343"/>
                  <a:gd name="T7" fmla="*/ 133 h 600"/>
                  <a:gd name="T8" fmla="*/ 279 w 343"/>
                  <a:gd name="T9" fmla="*/ 133 h 600"/>
                  <a:gd name="T10" fmla="*/ 262 w 343"/>
                  <a:gd name="T11" fmla="*/ 149 h 600"/>
                  <a:gd name="T12" fmla="*/ 262 w 343"/>
                  <a:gd name="T13" fmla="*/ 180 h 600"/>
                  <a:gd name="T14" fmla="*/ 274 w 343"/>
                  <a:gd name="T15" fmla="*/ 201 h 600"/>
                  <a:gd name="T16" fmla="*/ 313 w 343"/>
                  <a:gd name="T17" fmla="*/ 228 h 600"/>
                  <a:gd name="T18" fmla="*/ 342 w 343"/>
                  <a:gd name="T19" fmla="*/ 281 h 600"/>
                  <a:gd name="T20" fmla="*/ 342 w 343"/>
                  <a:gd name="T21" fmla="*/ 555 h 600"/>
                  <a:gd name="T22" fmla="*/ 298 w 343"/>
                  <a:gd name="T23" fmla="*/ 600 h 600"/>
                  <a:gd name="T24" fmla="*/ 8 w 343"/>
                  <a:gd name="T25" fmla="*/ 600 h 600"/>
                  <a:gd name="T26" fmla="*/ 1 w 343"/>
                  <a:gd name="T27" fmla="*/ 593 h 600"/>
                  <a:gd name="T28" fmla="*/ 1 w 343"/>
                  <a:gd name="T29" fmla="*/ 571 h 600"/>
                  <a:gd name="T30" fmla="*/ 4 w 343"/>
                  <a:gd name="T31" fmla="*/ 567 h 600"/>
                  <a:gd name="T32" fmla="*/ 104 w 343"/>
                  <a:gd name="T33" fmla="*/ 568 h 600"/>
                  <a:gd name="T34" fmla="*/ 296 w 343"/>
                  <a:gd name="T35" fmla="*/ 568 h 600"/>
                  <a:gd name="T36" fmla="*/ 310 w 343"/>
                  <a:gd name="T37" fmla="*/ 554 h 600"/>
                  <a:gd name="T38" fmla="*/ 310 w 343"/>
                  <a:gd name="T39" fmla="*/ 278 h 600"/>
                  <a:gd name="T40" fmla="*/ 299 w 343"/>
                  <a:gd name="T41" fmla="*/ 257 h 600"/>
                  <a:gd name="T42" fmla="*/ 256 w 343"/>
                  <a:gd name="T43" fmla="*/ 228 h 600"/>
                  <a:gd name="T44" fmla="*/ 230 w 343"/>
                  <a:gd name="T45" fmla="*/ 179 h 600"/>
                  <a:gd name="T46" fmla="*/ 230 w 343"/>
                  <a:gd name="T47" fmla="*/ 138 h 600"/>
                  <a:gd name="T48" fmla="*/ 225 w 343"/>
                  <a:gd name="T49" fmla="*/ 133 h 600"/>
                  <a:gd name="T50" fmla="*/ 81 w 343"/>
                  <a:gd name="T51" fmla="*/ 133 h 600"/>
                  <a:gd name="T52" fmla="*/ 76 w 343"/>
                  <a:gd name="T53" fmla="*/ 139 h 600"/>
                  <a:gd name="T54" fmla="*/ 76 w 343"/>
                  <a:gd name="T55" fmla="*/ 181 h 600"/>
                  <a:gd name="T56" fmla="*/ 52 w 343"/>
                  <a:gd name="T57" fmla="*/ 227 h 600"/>
                  <a:gd name="T58" fmla="*/ 14 w 343"/>
                  <a:gd name="T59" fmla="*/ 252 h 600"/>
                  <a:gd name="T60" fmla="*/ 14 w 343"/>
                  <a:gd name="T61" fmla="*/ 216 h 600"/>
                  <a:gd name="T62" fmla="*/ 18 w 343"/>
                  <a:gd name="T63" fmla="*/ 211 h 600"/>
                  <a:gd name="T64" fmla="*/ 33 w 343"/>
                  <a:gd name="T65" fmla="*/ 201 h 600"/>
                  <a:gd name="T66" fmla="*/ 44 w 343"/>
                  <a:gd name="T67" fmla="*/ 181 h 600"/>
                  <a:gd name="T68" fmla="*/ 44 w 343"/>
                  <a:gd name="T69" fmla="*/ 138 h 600"/>
                  <a:gd name="T70" fmla="*/ 38 w 343"/>
                  <a:gd name="T71" fmla="*/ 133 h 600"/>
                  <a:gd name="T72" fmla="*/ 26 w 343"/>
                  <a:gd name="T73" fmla="*/ 133 h 600"/>
                  <a:gd name="T74" fmla="*/ 20 w 343"/>
                  <a:gd name="T75" fmla="*/ 126 h 600"/>
                  <a:gd name="T76" fmla="*/ 19 w 343"/>
                  <a:gd name="T77" fmla="*/ 20 h 600"/>
                  <a:gd name="T78" fmla="*/ 32 w 343"/>
                  <a:gd name="T79" fmla="*/ 0 h 600"/>
                  <a:gd name="T80" fmla="*/ 274 w 343"/>
                  <a:gd name="T81" fmla="*/ 0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3" h="600">
                    <a:moveTo>
                      <a:pt x="274" y="0"/>
                    </a:moveTo>
                    <a:cubicBezTo>
                      <a:pt x="283" y="4"/>
                      <a:pt x="287" y="10"/>
                      <a:pt x="287" y="20"/>
                    </a:cubicBezTo>
                    <a:cubicBezTo>
                      <a:pt x="286" y="55"/>
                      <a:pt x="286" y="91"/>
                      <a:pt x="287" y="126"/>
                    </a:cubicBezTo>
                    <a:cubicBezTo>
                      <a:pt x="287" y="131"/>
                      <a:pt x="286" y="134"/>
                      <a:pt x="279" y="133"/>
                    </a:cubicBezTo>
                    <a:cubicBezTo>
                      <a:pt x="279" y="133"/>
                      <a:pt x="279" y="133"/>
                      <a:pt x="279" y="133"/>
                    </a:cubicBezTo>
                    <a:cubicBezTo>
                      <a:pt x="262" y="133"/>
                      <a:pt x="262" y="133"/>
                      <a:pt x="262" y="149"/>
                    </a:cubicBezTo>
                    <a:cubicBezTo>
                      <a:pt x="262" y="159"/>
                      <a:pt x="263" y="169"/>
                      <a:pt x="262" y="180"/>
                    </a:cubicBezTo>
                    <a:cubicBezTo>
                      <a:pt x="262" y="189"/>
                      <a:pt x="266" y="196"/>
                      <a:pt x="274" y="201"/>
                    </a:cubicBezTo>
                    <a:cubicBezTo>
                      <a:pt x="287" y="210"/>
                      <a:pt x="300" y="219"/>
                      <a:pt x="313" y="228"/>
                    </a:cubicBezTo>
                    <a:cubicBezTo>
                      <a:pt x="333" y="240"/>
                      <a:pt x="343" y="257"/>
                      <a:pt x="342" y="281"/>
                    </a:cubicBezTo>
                    <a:cubicBezTo>
                      <a:pt x="342" y="372"/>
                      <a:pt x="342" y="463"/>
                      <a:pt x="342" y="555"/>
                    </a:cubicBezTo>
                    <a:cubicBezTo>
                      <a:pt x="342" y="582"/>
                      <a:pt x="324" y="600"/>
                      <a:pt x="298" y="600"/>
                    </a:cubicBezTo>
                    <a:cubicBezTo>
                      <a:pt x="201" y="600"/>
                      <a:pt x="104" y="600"/>
                      <a:pt x="8" y="600"/>
                    </a:cubicBezTo>
                    <a:cubicBezTo>
                      <a:pt x="2" y="600"/>
                      <a:pt x="0" y="598"/>
                      <a:pt x="1" y="593"/>
                    </a:cubicBezTo>
                    <a:cubicBezTo>
                      <a:pt x="1" y="585"/>
                      <a:pt x="1" y="578"/>
                      <a:pt x="1" y="571"/>
                    </a:cubicBezTo>
                    <a:cubicBezTo>
                      <a:pt x="1" y="569"/>
                      <a:pt x="0" y="567"/>
                      <a:pt x="4" y="567"/>
                    </a:cubicBezTo>
                    <a:cubicBezTo>
                      <a:pt x="37" y="568"/>
                      <a:pt x="71" y="568"/>
                      <a:pt x="104" y="568"/>
                    </a:cubicBezTo>
                    <a:cubicBezTo>
                      <a:pt x="168" y="568"/>
                      <a:pt x="232" y="568"/>
                      <a:pt x="296" y="568"/>
                    </a:cubicBezTo>
                    <a:cubicBezTo>
                      <a:pt x="307" y="568"/>
                      <a:pt x="310" y="564"/>
                      <a:pt x="310" y="554"/>
                    </a:cubicBezTo>
                    <a:cubicBezTo>
                      <a:pt x="310" y="462"/>
                      <a:pt x="310" y="370"/>
                      <a:pt x="310" y="278"/>
                    </a:cubicBezTo>
                    <a:cubicBezTo>
                      <a:pt x="310" y="269"/>
                      <a:pt x="307" y="262"/>
                      <a:pt x="299" y="257"/>
                    </a:cubicBezTo>
                    <a:cubicBezTo>
                      <a:pt x="284" y="247"/>
                      <a:pt x="270" y="237"/>
                      <a:pt x="256" y="228"/>
                    </a:cubicBezTo>
                    <a:cubicBezTo>
                      <a:pt x="238" y="216"/>
                      <a:pt x="230" y="199"/>
                      <a:pt x="230" y="179"/>
                    </a:cubicBezTo>
                    <a:cubicBezTo>
                      <a:pt x="230" y="165"/>
                      <a:pt x="230" y="151"/>
                      <a:pt x="230" y="138"/>
                    </a:cubicBezTo>
                    <a:cubicBezTo>
                      <a:pt x="231" y="133"/>
                      <a:pt x="229" y="133"/>
                      <a:pt x="225" y="133"/>
                    </a:cubicBezTo>
                    <a:cubicBezTo>
                      <a:pt x="177" y="133"/>
                      <a:pt x="129" y="133"/>
                      <a:pt x="81" y="133"/>
                    </a:cubicBezTo>
                    <a:cubicBezTo>
                      <a:pt x="76" y="133"/>
                      <a:pt x="76" y="135"/>
                      <a:pt x="76" y="139"/>
                    </a:cubicBezTo>
                    <a:cubicBezTo>
                      <a:pt x="76" y="153"/>
                      <a:pt x="76" y="167"/>
                      <a:pt x="76" y="181"/>
                    </a:cubicBezTo>
                    <a:cubicBezTo>
                      <a:pt x="75" y="200"/>
                      <a:pt x="68" y="216"/>
                      <a:pt x="52" y="227"/>
                    </a:cubicBezTo>
                    <a:cubicBezTo>
                      <a:pt x="40" y="235"/>
                      <a:pt x="28" y="243"/>
                      <a:pt x="14" y="252"/>
                    </a:cubicBezTo>
                    <a:cubicBezTo>
                      <a:pt x="14" y="239"/>
                      <a:pt x="14" y="227"/>
                      <a:pt x="14" y="216"/>
                    </a:cubicBezTo>
                    <a:cubicBezTo>
                      <a:pt x="14" y="213"/>
                      <a:pt x="16" y="212"/>
                      <a:pt x="18" y="211"/>
                    </a:cubicBezTo>
                    <a:cubicBezTo>
                      <a:pt x="23" y="208"/>
                      <a:pt x="28" y="204"/>
                      <a:pt x="33" y="201"/>
                    </a:cubicBezTo>
                    <a:cubicBezTo>
                      <a:pt x="40" y="196"/>
                      <a:pt x="44" y="190"/>
                      <a:pt x="44" y="181"/>
                    </a:cubicBezTo>
                    <a:cubicBezTo>
                      <a:pt x="44" y="167"/>
                      <a:pt x="43" y="153"/>
                      <a:pt x="44" y="138"/>
                    </a:cubicBezTo>
                    <a:cubicBezTo>
                      <a:pt x="44" y="134"/>
                      <a:pt x="42" y="133"/>
                      <a:pt x="38" y="133"/>
                    </a:cubicBezTo>
                    <a:cubicBezTo>
                      <a:pt x="34" y="133"/>
                      <a:pt x="30" y="133"/>
                      <a:pt x="26" y="133"/>
                    </a:cubicBezTo>
                    <a:cubicBezTo>
                      <a:pt x="20" y="134"/>
                      <a:pt x="19" y="131"/>
                      <a:pt x="20" y="126"/>
                    </a:cubicBezTo>
                    <a:cubicBezTo>
                      <a:pt x="20" y="91"/>
                      <a:pt x="20" y="56"/>
                      <a:pt x="19" y="20"/>
                    </a:cubicBezTo>
                    <a:cubicBezTo>
                      <a:pt x="19" y="11"/>
                      <a:pt x="23" y="4"/>
                      <a:pt x="32" y="0"/>
                    </a:cubicBezTo>
                    <a:cubicBezTo>
                      <a:pt x="113" y="0"/>
                      <a:pt x="193" y="0"/>
                      <a:pt x="27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5" name="Freeform 682"/>
              <p:cNvSpPr>
                <a:spLocks/>
              </p:cNvSpPr>
              <p:nvPr/>
            </p:nvSpPr>
            <p:spPr bwMode="auto">
              <a:xfrm>
                <a:off x="2928942" y="3419469"/>
                <a:ext cx="2855914" cy="3438531"/>
              </a:xfrm>
              <a:custGeom>
                <a:avLst/>
                <a:gdLst>
                  <a:gd name="T0" fmla="*/ 22 w 284"/>
                  <a:gd name="T1" fmla="*/ 342 h 342"/>
                  <a:gd name="T2" fmla="*/ 1 w 284"/>
                  <a:gd name="T3" fmla="*/ 310 h 342"/>
                  <a:gd name="T4" fmla="*/ 0 w 284"/>
                  <a:gd name="T5" fmla="*/ 8 h 342"/>
                  <a:gd name="T6" fmla="*/ 7 w 284"/>
                  <a:gd name="T7" fmla="*/ 1 h 342"/>
                  <a:gd name="T8" fmla="*/ 27 w 284"/>
                  <a:gd name="T9" fmla="*/ 1 h 342"/>
                  <a:gd name="T10" fmla="*/ 33 w 284"/>
                  <a:gd name="T11" fmla="*/ 7 h 342"/>
                  <a:gd name="T12" fmla="*/ 33 w 284"/>
                  <a:gd name="T13" fmla="*/ 23 h 342"/>
                  <a:gd name="T14" fmla="*/ 39 w 284"/>
                  <a:gd name="T15" fmla="*/ 30 h 342"/>
                  <a:gd name="T16" fmla="*/ 187 w 284"/>
                  <a:gd name="T17" fmla="*/ 30 h 342"/>
                  <a:gd name="T18" fmla="*/ 203 w 284"/>
                  <a:gd name="T19" fmla="*/ 30 h 342"/>
                  <a:gd name="T20" fmla="*/ 209 w 284"/>
                  <a:gd name="T21" fmla="*/ 36 h 342"/>
                  <a:gd name="T22" fmla="*/ 209 w 284"/>
                  <a:gd name="T23" fmla="*/ 55 h 342"/>
                  <a:gd name="T24" fmla="*/ 201 w 284"/>
                  <a:gd name="T25" fmla="*/ 62 h 342"/>
                  <a:gd name="T26" fmla="*/ 41 w 284"/>
                  <a:gd name="T27" fmla="*/ 62 h 342"/>
                  <a:gd name="T28" fmla="*/ 33 w 284"/>
                  <a:gd name="T29" fmla="*/ 71 h 342"/>
                  <a:gd name="T30" fmla="*/ 33 w 284"/>
                  <a:gd name="T31" fmla="*/ 187 h 342"/>
                  <a:gd name="T32" fmla="*/ 41 w 284"/>
                  <a:gd name="T33" fmla="*/ 196 h 342"/>
                  <a:gd name="T34" fmla="*/ 201 w 284"/>
                  <a:gd name="T35" fmla="*/ 195 h 342"/>
                  <a:gd name="T36" fmla="*/ 209 w 284"/>
                  <a:gd name="T37" fmla="*/ 204 h 342"/>
                  <a:gd name="T38" fmla="*/ 209 w 284"/>
                  <a:gd name="T39" fmla="*/ 222 h 342"/>
                  <a:gd name="T40" fmla="*/ 203 w 284"/>
                  <a:gd name="T41" fmla="*/ 228 h 342"/>
                  <a:gd name="T42" fmla="*/ 66 w 284"/>
                  <a:gd name="T43" fmla="*/ 228 h 342"/>
                  <a:gd name="T44" fmla="*/ 38 w 284"/>
                  <a:gd name="T45" fmla="*/ 228 h 342"/>
                  <a:gd name="T46" fmla="*/ 33 w 284"/>
                  <a:gd name="T47" fmla="*/ 233 h 342"/>
                  <a:gd name="T48" fmla="*/ 33 w 284"/>
                  <a:gd name="T49" fmla="*/ 305 h 342"/>
                  <a:gd name="T50" fmla="*/ 38 w 284"/>
                  <a:gd name="T51" fmla="*/ 310 h 342"/>
                  <a:gd name="T52" fmla="*/ 246 w 284"/>
                  <a:gd name="T53" fmla="*/ 310 h 342"/>
                  <a:gd name="T54" fmla="*/ 251 w 284"/>
                  <a:gd name="T55" fmla="*/ 304 h 342"/>
                  <a:gd name="T56" fmla="*/ 251 w 284"/>
                  <a:gd name="T57" fmla="*/ 27 h 342"/>
                  <a:gd name="T58" fmla="*/ 251 w 284"/>
                  <a:gd name="T59" fmla="*/ 5 h 342"/>
                  <a:gd name="T60" fmla="*/ 256 w 284"/>
                  <a:gd name="T61" fmla="*/ 1 h 342"/>
                  <a:gd name="T62" fmla="*/ 277 w 284"/>
                  <a:gd name="T63" fmla="*/ 1 h 342"/>
                  <a:gd name="T64" fmla="*/ 283 w 284"/>
                  <a:gd name="T65" fmla="*/ 7 h 342"/>
                  <a:gd name="T66" fmla="*/ 283 w 284"/>
                  <a:gd name="T67" fmla="*/ 99 h 342"/>
                  <a:gd name="T68" fmla="*/ 283 w 284"/>
                  <a:gd name="T69" fmla="*/ 308 h 342"/>
                  <a:gd name="T70" fmla="*/ 280 w 284"/>
                  <a:gd name="T71" fmla="*/ 329 h 342"/>
                  <a:gd name="T72" fmla="*/ 262 w 284"/>
                  <a:gd name="T73" fmla="*/ 342 h 342"/>
                  <a:gd name="T74" fmla="*/ 22 w 284"/>
                  <a:gd name="T75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84" h="342">
                    <a:moveTo>
                      <a:pt x="22" y="342"/>
                    </a:moveTo>
                    <a:cubicBezTo>
                      <a:pt x="5" y="335"/>
                      <a:pt x="1" y="329"/>
                      <a:pt x="1" y="310"/>
                    </a:cubicBezTo>
                    <a:cubicBezTo>
                      <a:pt x="1" y="209"/>
                      <a:pt x="1" y="109"/>
                      <a:pt x="0" y="8"/>
                    </a:cubicBezTo>
                    <a:cubicBezTo>
                      <a:pt x="0" y="3"/>
                      <a:pt x="2" y="0"/>
                      <a:pt x="7" y="1"/>
                    </a:cubicBezTo>
                    <a:cubicBezTo>
                      <a:pt x="14" y="1"/>
                      <a:pt x="20" y="1"/>
                      <a:pt x="27" y="1"/>
                    </a:cubicBezTo>
                    <a:cubicBezTo>
                      <a:pt x="32" y="0"/>
                      <a:pt x="33" y="3"/>
                      <a:pt x="33" y="7"/>
                    </a:cubicBezTo>
                    <a:cubicBezTo>
                      <a:pt x="32" y="13"/>
                      <a:pt x="33" y="18"/>
                      <a:pt x="33" y="23"/>
                    </a:cubicBezTo>
                    <a:cubicBezTo>
                      <a:pt x="32" y="29"/>
                      <a:pt x="34" y="30"/>
                      <a:pt x="39" y="30"/>
                    </a:cubicBezTo>
                    <a:cubicBezTo>
                      <a:pt x="89" y="30"/>
                      <a:pt x="138" y="30"/>
                      <a:pt x="187" y="30"/>
                    </a:cubicBezTo>
                    <a:cubicBezTo>
                      <a:pt x="193" y="30"/>
                      <a:pt x="198" y="31"/>
                      <a:pt x="203" y="30"/>
                    </a:cubicBezTo>
                    <a:cubicBezTo>
                      <a:pt x="207" y="30"/>
                      <a:pt x="209" y="31"/>
                      <a:pt x="209" y="36"/>
                    </a:cubicBezTo>
                    <a:cubicBezTo>
                      <a:pt x="208" y="42"/>
                      <a:pt x="208" y="49"/>
                      <a:pt x="209" y="55"/>
                    </a:cubicBezTo>
                    <a:cubicBezTo>
                      <a:pt x="209" y="61"/>
                      <a:pt x="208" y="63"/>
                      <a:pt x="201" y="62"/>
                    </a:cubicBezTo>
                    <a:cubicBezTo>
                      <a:pt x="148" y="62"/>
                      <a:pt x="95" y="62"/>
                      <a:pt x="41" y="62"/>
                    </a:cubicBezTo>
                    <a:cubicBezTo>
                      <a:pt x="32" y="62"/>
                      <a:pt x="33" y="61"/>
                      <a:pt x="33" y="71"/>
                    </a:cubicBezTo>
                    <a:cubicBezTo>
                      <a:pt x="33" y="110"/>
                      <a:pt x="33" y="148"/>
                      <a:pt x="33" y="187"/>
                    </a:cubicBezTo>
                    <a:cubicBezTo>
                      <a:pt x="33" y="194"/>
                      <a:pt x="34" y="196"/>
                      <a:pt x="41" y="196"/>
                    </a:cubicBezTo>
                    <a:cubicBezTo>
                      <a:pt x="94" y="196"/>
                      <a:pt x="147" y="196"/>
                      <a:pt x="201" y="195"/>
                    </a:cubicBezTo>
                    <a:cubicBezTo>
                      <a:pt x="208" y="195"/>
                      <a:pt x="209" y="198"/>
                      <a:pt x="209" y="204"/>
                    </a:cubicBezTo>
                    <a:cubicBezTo>
                      <a:pt x="208" y="210"/>
                      <a:pt x="208" y="216"/>
                      <a:pt x="209" y="222"/>
                    </a:cubicBezTo>
                    <a:cubicBezTo>
                      <a:pt x="209" y="227"/>
                      <a:pt x="207" y="228"/>
                      <a:pt x="203" y="228"/>
                    </a:cubicBezTo>
                    <a:cubicBezTo>
                      <a:pt x="157" y="228"/>
                      <a:pt x="112" y="228"/>
                      <a:pt x="66" y="228"/>
                    </a:cubicBezTo>
                    <a:cubicBezTo>
                      <a:pt x="57" y="228"/>
                      <a:pt x="47" y="228"/>
                      <a:pt x="38" y="228"/>
                    </a:cubicBezTo>
                    <a:cubicBezTo>
                      <a:pt x="34" y="228"/>
                      <a:pt x="33" y="228"/>
                      <a:pt x="33" y="233"/>
                    </a:cubicBezTo>
                    <a:cubicBezTo>
                      <a:pt x="33" y="257"/>
                      <a:pt x="33" y="281"/>
                      <a:pt x="33" y="305"/>
                    </a:cubicBezTo>
                    <a:cubicBezTo>
                      <a:pt x="33" y="309"/>
                      <a:pt x="34" y="310"/>
                      <a:pt x="38" y="310"/>
                    </a:cubicBezTo>
                    <a:cubicBezTo>
                      <a:pt x="107" y="310"/>
                      <a:pt x="177" y="310"/>
                      <a:pt x="246" y="310"/>
                    </a:cubicBezTo>
                    <a:cubicBezTo>
                      <a:pt x="251" y="310"/>
                      <a:pt x="251" y="308"/>
                      <a:pt x="251" y="304"/>
                    </a:cubicBezTo>
                    <a:cubicBezTo>
                      <a:pt x="251" y="212"/>
                      <a:pt x="251" y="119"/>
                      <a:pt x="251" y="27"/>
                    </a:cubicBezTo>
                    <a:cubicBezTo>
                      <a:pt x="251" y="20"/>
                      <a:pt x="251" y="13"/>
                      <a:pt x="251" y="5"/>
                    </a:cubicBezTo>
                    <a:cubicBezTo>
                      <a:pt x="251" y="2"/>
                      <a:pt x="252" y="1"/>
                      <a:pt x="256" y="1"/>
                    </a:cubicBezTo>
                    <a:cubicBezTo>
                      <a:pt x="263" y="1"/>
                      <a:pt x="270" y="1"/>
                      <a:pt x="277" y="1"/>
                    </a:cubicBezTo>
                    <a:cubicBezTo>
                      <a:pt x="282" y="1"/>
                      <a:pt x="283" y="2"/>
                      <a:pt x="283" y="7"/>
                    </a:cubicBezTo>
                    <a:cubicBezTo>
                      <a:pt x="283" y="38"/>
                      <a:pt x="283" y="68"/>
                      <a:pt x="283" y="99"/>
                    </a:cubicBezTo>
                    <a:cubicBezTo>
                      <a:pt x="283" y="168"/>
                      <a:pt x="283" y="238"/>
                      <a:pt x="283" y="308"/>
                    </a:cubicBezTo>
                    <a:cubicBezTo>
                      <a:pt x="283" y="315"/>
                      <a:pt x="284" y="322"/>
                      <a:pt x="280" y="329"/>
                    </a:cubicBezTo>
                    <a:cubicBezTo>
                      <a:pt x="276" y="336"/>
                      <a:pt x="269" y="340"/>
                      <a:pt x="262" y="342"/>
                    </a:cubicBezTo>
                    <a:cubicBezTo>
                      <a:pt x="182" y="342"/>
                      <a:pt x="102" y="342"/>
                      <a:pt x="22" y="3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6" name="Forme libre 113"/>
              <p:cNvSpPr>
                <a:spLocks/>
              </p:cNvSpPr>
              <p:nvPr/>
            </p:nvSpPr>
            <p:spPr bwMode="auto">
              <a:xfrm>
                <a:off x="6207125" y="2443414"/>
                <a:ext cx="2733675" cy="3049263"/>
              </a:xfrm>
              <a:custGeom>
                <a:avLst/>
                <a:gdLst>
                  <a:gd name="connsiteX0" fmla="*/ 1155561 w 2733675"/>
                  <a:gd name="connsiteY0" fmla="*/ 744287 h 3049263"/>
                  <a:gd name="connsiteX1" fmla="*/ 1095197 w 2733675"/>
                  <a:gd name="connsiteY1" fmla="*/ 804652 h 3049263"/>
                  <a:gd name="connsiteX2" fmla="*/ 1095197 w 2733675"/>
                  <a:gd name="connsiteY2" fmla="*/ 1217144 h 3049263"/>
                  <a:gd name="connsiteX3" fmla="*/ 1034832 w 2733675"/>
                  <a:gd name="connsiteY3" fmla="*/ 1287569 h 3049263"/>
                  <a:gd name="connsiteX4" fmla="*/ 622340 w 2733675"/>
                  <a:gd name="connsiteY4" fmla="*/ 1277509 h 3049263"/>
                  <a:gd name="connsiteX5" fmla="*/ 561975 w 2733675"/>
                  <a:gd name="connsiteY5" fmla="*/ 1337873 h 3049263"/>
                  <a:gd name="connsiteX6" fmla="*/ 561975 w 2733675"/>
                  <a:gd name="connsiteY6" fmla="*/ 1760426 h 3049263"/>
                  <a:gd name="connsiteX7" fmla="*/ 622340 w 2733675"/>
                  <a:gd name="connsiteY7" fmla="*/ 1820791 h 3049263"/>
                  <a:gd name="connsiteX8" fmla="*/ 1034832 w 2733675"/>
                  <a:gd name="connsiteY8" fmla="*/ 1820791 h 3049263"/>
                  <a:gd name="connsiteX9" fmla="*/ 1095197 w 2733675"/>
                  <a:gd name="connsiteY9" fmla="*/ 1881155 h 3049263"/>
                  <a:gd name="connsiteX10" fmla="*/ 1095197 w 2733675"/>
                  <a:gd name="connsiteY10" fmla="*/ 2293647 h 3049263"/>
                  <a:gd name="connsiteX11" fmla="*/ 1155561 w 2733675"/>
                  <a:gd name="connsiteY11" fmla="*/ 2354012 h 3049263"/>
                  <a:gd name="connsiteX12" fmla="*/ 1366838 w 2733675"/>
                  <a:gd name="connsiteY12" fmla="*/ 2354012 h 3049263"/>
                  <a:gd name="connsiteX13" fmla="*/ 1568053 w 2733675"/>
                  <a:gd name="connsiteY13" fmla="*/ 2354012 h 3049263"/>
                  <a:gd name="connsiteX14" fmla="*/ 1638479 w 2733675"/>
                  <a:gd name="connsiteY14" fmla="*/ 2293647 h 3049263"/>
                  <a:gd name="connsiteX15" fmla="*/ 1638479 w 2733675"/>
                  <a:gd name="connsiteY15" fmla="*/ 1881155 h 3049263"/>
                  <a:gd name="connsiteX16" fmla="*/ 1698843 w 2733675"/>
                  <a:gd name="connsiteY16" fmla="*/ 1820791 h 3049263"/>
                  <a:gd name="connsiteX17" fmla="*/ 2121396 w 2733675"/>
                  <a:gd name="connsiteY17" fmla="*/ 1820791 h 3049263"/>
                  <a:gd name="connsiteX18" fmla="*/ 2171700 w 2733675"/>
                  <a:gd name="connsiteY18" fmla="*/ 1770487 h 3049263"/>
                  <a:gd name="connsiteX19" fmla="*/ 2171700 w 2733675"/>
                  <a:gd name="connsiteY19" fmla="*/ 1337873 h 3049263"/>
                  <a:gd name="connsiteX20" fmla="*/ 2121396 w 2733675"/>
                  <a:gd name="connsiteY20" fmla="*/ 1277509 h 3049263"/>
                  <a:gd name="connsiteX21" fmla="*/ 1698843 w 2733675"/>
                  <a:gd name="connsiteY21" fmla="*/ 1277509 h 3049263"/>
                  <a:gd name="connsiteX22" fmla="*/ 1638479 w 2733675"/>
                  <a:gd name="connsiteY22" fmla="*/ 1227205 h 3049263"/>
                  <a:gd name="connsiteX23" fmla="*/ 1638479 w 2733675"/>
                  <a:gd name="connsiteY23" fmla="*/ 794591 h 3049263"/>
                  <a:gd name="connsiteX24" fmla="*/ 1588175 w 2733675"/>
                  <a:gd name="connsiteY24" fmla="*/ 744287 h 3049263"/>
                  <a:gd name="connsiteX25" fmla="*/ 1155561 w 2733675"/>
                  <a:gd name="connsiteY25" fmla="*/ 744287 h 3049263"/>
                  <a:gd name="connsiteX26" fmla="*/ 634424 w 2733675"/>
                  <a:gd name="connsiteY26" fmla="*/ 805 h 3049263"/>
                  <a:gd name="connsiteX27" fmla="*/ 723620 w 2733675"/>
                  <a:gd name="connsiteY27" fmla="*/ 10857 h 3049263"/>
                  <a:gd name="connsiteX28" fmla="*/ 1839201 w 2733675"/>
                  <a:gd name="connsiteY28" fmla="*/ 20910 h 3049263"/>
                  <a:gd name="connsiteX29" fmla="*/ 2050256 w 2733675"/>
                  <a:gd name="connsiteY29" fmla="*/ 10857 h 3049263"/>
                  <a:gd name="connsiteX30" fmla="*/ 2251262 w 2733675"/>
                  <a:gd name="connsiteY30" fmla="*/ 61120 h 3049263"/>
                  <a:gd name="connsiteX31" fmla="*/ 2673373 w 2733675"/>
                  <a:gd name="connsiteY31" fmla="*/ 352641 h 3049263"/>
                  <a:gd name="connsiteX32" fmla="*/ 2733675 w 2733675"/>
                  <a:gd name="connsiteY32" fmla="*/ 463217 h 3049263"/>
                  <a:gd name="connsiteX33" fmla="*/ 2733675 w 2733675"/>
                  <a:gd name="connsiteY33" fmla="*/ 2805437 h 3049263"/>
                  <a:gd name="connsiteX34" fmla="*/ 2452267 w 2733675"/>
                  <a:gd name="connsiteY34" fmla="*/ 3036643 h 3049263"/>
                  <a:gd name="connsiteX35" fmla="*/ 1437190 w 2733675"/>
                  <a:gd name="connsiteY35" fmla="*/ 2905961 h 3049263"/>
                  <a:gd name="connsiteX36" fmla="*/ 663318 w 2733675"/>
                  <a:gd name="connsiteY36" fmla="*/ 2976328 h 3049263"/>
                  <a:gd name="connsiteX37" fmla="*/ 241207 w 2733675"/>
                  <a:gd name="connsiteY37" fmla="*/ 3046695 h 3049263"/>
                  <a:gd name="connsiteX38" fmla="*/ 0 w 2733675"/>
                  <a:gd name="connsiteY38" fmla="*/ 2835594 h 3049263"/>
                  <a:gd name="connsiteX39" fmla="*/ 0 w 2733675"/>
                  <a:gd name="connsiteY39" fmla="*/ 1649406 h 3049263"/>
                  <a:gd name="connsiteX40" fmla="*/ 0 w 2733675"/>
                  <a:gd name="connsiteY40" fmla="*/ 463217 h 3049263"/>
                  <a:gd name="connsiteX41" fmla="*/ 60302 w 2733675"/>
                  <a:gd name="connsiteY41" fmla="*/ 352641 h 3049263"/>
                  <a:gd name="connsiteX42" fmla="*/ 552765 w 2733675"/>
                  <a:gd name="connsiteY42" fmla="*/ 20910 h 3049263"/>
                  <a:gd name="connsiteX43" fmla="*/ 634424 w 2733675"/>
                  <a:gd name="connsiteY43" fmla="*/ 805 h 3049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733675" h="3049263">
                    <a:moveTo>
                      <a:pt x="1155561" y="744287"/>
                    </a:moveTo>
                    <a:cubicBezTo>
                      <a:pt x="1105257" y="744287"/>
                      <a:pt x="1095197" y="764409"/>
                      <a:pt x="1095197" y="804652"/>
                    </a:cubicBezTo>
                    <a:cubicBezTo>
                      <a:pt x="1095197" y="945503"/>
                      <a:pt x="1095197" y="1076293"/>
                      <a:pt x="1095197" y="1217144"/>
                    </a:cubicBezTo>
                    <a:cubicBezTo>
                      <a:pt x="1105257" y="1267448"/>
                      <a:pt x="1085136" y="1287569"/>
                      <a:pt x="1034832" y="1287569"/>
                    </a:cubicBezTo>
                    <a:cubicBezTo>
                      <a:pt x="904042" y="1277509"/>
                      <a:pt x="763191" y="1287569"/>
                      <a:pt x="622340" y="1277509"/>
                    </a:cubicBezTo>
                    <a:cubicBezTo>
                      <a:pt x="582097" y="1277509"/>
                      <a:pt x="561975" y="1287569"/>
                      <a:pt x="561975" y="1337873"/>
                    </a:cubicBezTo>
                    <a:cubicBezTo>
                      <a:pt x="561975" y="1478724"/>
                      <a:pt x="561975" y="1619575"/>
                      <a:pt x="561975" y="1760426"/>
                    </a:cubicBezTo>
                    <a:cubicBezTo>
                      <a:pt x="561975" y="1810730"/>
                      <a:pt x="582097" y="1820791"/>
                      <a:pt x="622340" y="1820791"/>
                    </a:cubicBezTo>
                    <a:cubicBezTo>
                      <a:pt x="763191" y="1810730"/>
                      <a:pt x="893981" y="1820791"/>
                      <a:pt x="1034832" y="1820791"/>
                    </a:cubicBezTo>
                    <a:cubicBezTo>
                      <a:pt x="1085136" y="1810730"/>
                      <a:pt x="1105257" y="1820791"/>
                      <a:pt x="1095197" y="1881155"/>
                    </a:cubicBezTo>
                    <a:cubicBezTo>
                      <a:pt x="1095197" y="2022006"/>
                      <a:pt x="1105257" y="2162857"/>
                      <a:pt x="1095197" y="2293647"/>
                    </a:cubicBezTo>
                    <a:cubicBezTo>
                      <a:pt x="1095197" y="2343951"/>
                      <a:pt x="1115318" y="2354012"/>
                      <a:pt x="1155561" y="2354012"/>
                    </a:cubicBezTo>
                    <a:cubicBezTo>
                      <a:pt x="1225987" y="2354012"/>
                      <a:pt x="1296412" y="2354012"/>
                      <a:pt x="1366838" y="2354012"/>
                    </a:cubicBezTo>
                    <a:cubicBezTo>
                      <a:pt x="1437263" y="2354012"/>
                      <a:pt x="1497628" y="2354012"/>
                      <a:pt x="1568053" y="2354012"/>
                    </a:cubicBezTo>
                    <a:cubicBezTo>
                      <a:pt x="1618357" y="2354012"/>
                      <a:pt x="1638479" y="2343951"/>
                      <a:pt x="1638479" y="2293647"/>
                    </a:cubicBezTo>
                    <a:cubicBezTo>
                      <a:pt x="1628418" y="2152797"/>
                      <a:pt x="1638479" y="2011946"/>
                      <a:pt x="1638479" y="1881155"/>
                    </a:cubicBezTo>
                    <a:cubicBezTo>
                      <a:pt x="1628418" y="1830852"/>
                      <a:pt x="1648540" y="1810730"/>
                      <a:pt x="1698843" y="1820791"/>
                    </a:cubicBezTo>
                    <a:cubicBezTo>
                      <a:pt x="1839694" y="1820791"/>
                      <a:pt x="1980545" y="1810730"/>
                      <a:pt x="2121396" y="1820791"/>
                    </a:cubicBezTo>
                    <a:cubicBezTo>
                      <a:pt x="2161639" y="1820791"/>
                      <a:pt x="2171700" y="1810730"/>
                      <a:pt x="2171700" y="1770487"/>
                    </a:cubicBezTo>
                    <a:cubicBezTo>
                      <a:pt x="2171700" y="1619575"/>
                      <a:pt x="2171700" y="1478724"/>
                      <a:pt x="2171700" y="1337873"/>
                    </a:cubicBezTo>
                    <a:cubicBezTo>
                      <a:pt x="2171700" y="1297630"/>
                      <a:pt x="2161639" y="1277509"/>
                      <a:pt x="2121396" y="1277509"/>
                    </a:cubicBezTo>
                    <a:cubicBezTo>
                      <a:pt x="1980545" y="1287569"/>
                      <a:pt x="1839694" y="1277509"/>
                      <a:pt x="1698843" y="1277509"/>
                    </a:cubicBezTo>
                    <a:cubicBezTo>
                      <a:pt x="1648540" y="1287569"/>
                      <a:pt x="1628418" y="1267448"/>
                      <a:pt x="1638479" y="1227205"/>
                    </a:cubicBezTo>
                    <a:cubicBezTo>
                      <a:pt x="1638479" y="1076293"/>
                      <a:pt x="1638479" y="935442"/>
                      <a:pt x="1638479" y="794591"/>
                    </a:cubicBezTo>
                    <a:cubicBezTo>
                      <a:pt x="1638479" y="754348"/>
                      <a:pt x="1628418" y="744287"/>
                      <a:pt x="1588175" y="744287"/>
                    </a:cubicBezTo>
                    <a:cubicBezTo>
                      <a:pt x="1437263" y="744287"/>
                      <a:pt x="1296412" y="744287"/>
                      <a:pt x="1155561" y="744287"/>
                    </a:cubicBezTo>
                    <a:close/>
                    <a:moveTo>
                      <a:pt x="634424" y="805"/>
                    </a:moveTo>
                    <a:cubicBezTo>
                      <a:pt x="663318" y="3318"/>
                      <a:pt x="693469" y="10857"/>
                      <a:pt x="723620" y="10857"/>
                    </a:cubicBezTo>
                    <a:cubicBezTo>
                      <a:pt x="1095480" y="51067"/>
                      <a:pt x="1467340" y="61120"/>
                      <a:pt x="1839201" y="20910"/>
                    </a:cubicBezTo>
                    <a:cubicBezTo>
                      <a:pt x="1909553" y="20910"/>
                      <a:pt x="1979905" y="10857"/>
                      <a:pt x="2050256" y="10857"/>
                    </a:cubicBezTo>
                    <a:cubicBezTo>
                      <a:pt x="2130659" y="805"/>
                      <a:pt x="2190960" y="10857"/>
                      <a:pt x="2251262" y="61120"/>
                    </a:cubicBezTo>
                    <a:cubicBezTo>
                      <a:pt x="2381915" y="161644"/>
                      <a:pt x="2532669" y="252116"/>
                      <a:pt x="2673373" y="352641"/>
                    </a:cubicBezTo>
                    <a:cubicBezTo>
                      <a:pt x="2713575" y="382798"/>
                      <a:pt x="2733675" y="412955"/>
                      <a:pt x="2733675" y="463217"/>
                    </a:cubicBezTo>
                    <a:cubicBezTo>
                      <a:pt x="2733675" y="1237256"/>
                      <a:pt x="2733675" y="2021346"/>
                      <a:pt x="2733675" y="2805437"/>
                    </a:cubicBezTo>
                    <a:cubicBezTo>
                      <a:pt x="2733675" y="2986381"/>
                      <a:pt x="2633172" y="3066800"/>
                      <a:pt x="2452267" y="3036643"/>
                    </a:cubicBezTo>
                    <a:cubicBezTo>
                      <a:pt x="2110558" y="2986381"/>
                      <a:pt x="1778899" y="2916013"/>
                      <a:pt x="1437190" y="2905961"/>
                    </a:cubicBezTo>
                    <a:cubicBezTo>
                      <a:pt x="1175882" y="2905961"/>
                      <a:pt x="914575" y="2926066"/>
                      <a:pt x="663318" y="2976328"/>
                    </a:cubicBezTo>
                    <a:cubicBezTo>
                      <a:pt x="522615" y="2996433"/>
                      <a:pt x="381911" y="3026590"/>
                      <a:pt x="241207" y="3046695"/>
                    </a:cubicBezTo>
                    <a:cubicBezTo>
                      <a:pt x="110553" y="3066800"/>
                      <a:pt x="0" y="2966276"/>
                      <a:pt x="0" y="2835594"/>
                    </a:cubicBezTo>
                    <a:cubicBezTo>
                      <a:pt x="0" y="2433496"/>
                      <a:pt x="0" y="2041451"/>
                      <a:pt x="0" y="1649406"/>
                    </a:cubicBezTo>
                    <a:cubicBezTo>
                      <a:pt x="0" y="1257360"/>
                      <a:pt x="0" y="855263"/>
                      <a:pt x="0" y="463217"/>
                    </a:cubicBezTo>
                    <a:cubicBezTo>
                      <a:pt x="0" y="412955"/>
                      <a:pt x="10051" y="382798"/>
                      <a:pt x="60302" y="352641"/>
                    </a:cubicBezTo>
                    <a:cubicBezTo>
                      <a:pt x="221106" y="232011"/>
                      <a:pt x="391961" y="141539"/>
                      <a:pt x="552765" y="20910"/>
                    </a:cubicBezTo>
                    <a:cubicBezTo>
                      <a:pt x="577891" y="805"/>
                      <a:pt x="605529" y="-1708"/>
                      <a:pt x="634424" y="8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  <p:sp>
            <p:nvSpPr>
              <p:cNvPr id="87" name="Freeform 684"/>
              <p:cNvSpPr>
                <a:spLocks/>
              </p:cNvSpPr>
              <p:nvPr/>
            </p:nvSpPr>
            <p:spPr bwMode="auto">
              <a:xfrm>
                <a:off x="2717800" y="1851025"/>
                <a:ext cx="3278188" cy="1255713"/>
              </a:xfrm>
              <a:custGeom>
                <a:avLst/>
                <a:gdLst>
                  <a:gd name="T0" fmla="*/ 163 w 326"/>
                  <a:gd name="T1" fmla="*/ 125 h 125"/>
                  <a:gd name="T2" fmla="*/ 8 w 326"/>
                  <a:gd name="T3" fmla="*/ 125 h 125"/>
                  <a:gd name="T4" fmla="*/ 0 w 326"/>
                  <a:gd name="T5" fmla="*/ 117 h 125"/>
                  <a:gd name="T6" fmla="*/ 0 w 326"/>
                  <a:gd name="T7" fmla="*/ 18 h 125"/>
                  <a:gd name="T8" fmla="*/ 19 w 326"/>
                  <a:gd name="T9" fmla="*/ 0 h 125"/>
                  <a:gd name="T10" fmla="*/ 308 w 326"/>
                  <a:gd name="T11" fmla="*/ 0 h 125"/>
                  <a:gd name="T12" fmla="*/ 326 w 326"/>
                  <a:gd name="T13" fmla="*/ 17 h 125"/>
                  <a:gd name="T14" fmla="*/ 326 w 326"/>
                  <a:gd name="T15" fmla="*/ 120 h 125"/>
                  <a:gd name="T16" fmla="*/ 320 w 326"/>
                  <a:gd name="T17" fmla="*/ 125 h 125"/>
                  <a:gd name="T18" fmla="*/ 163 w 326"/>
                  <a:gd name="T19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6" h="125">
                    <a:moveTo>
                      <a:pt x="163" y="125"/>
                    </a:moveTo>
                    <a:cubicBezTo>
                      <a:pt x="111" y="125"/>
                      <a:pt x="60" y="125"/>
                      <a:pt x="8" y="125"/>
                    </a:cubicBezTo>
                    <a:cubicBezTo>
                      <a:pt x="1" y="125"/>
                      <a:pt x="0" y="123"/>
                      <a:pt x="0" y="117"/>
                    </a:cubicBezTo>
                    <a:cubicBezTo>
                      <a:pt x="1" y="84"/>
                      <a:pt x="0" y="51"/>
                      <a:pt x="0" y="18"/>
                    </a:cubicBezTo>
                    <a:cubicBezTo>
                      <a:pt x="0" y="6"/>
                      <a:pt x="6" y="0"/>
                      <a:pt x="19" y="0"/>
                    </a:cubicBezTo>
                    <a:cubicBezTo>
                      <a:pt x="116" y="0"/>
                      <a:pt x="212" y="0"/>
                      <a:pt x="308" y="0"/>
                    </a:cubicBezTo>
                    <a:cubicBezTo>
                      <a:pt x="319" y="0"/>
                      <a:pt x="326" y="6"/>
                      <a:pt x="326" y="17"/>
                    </a:cubicBezTo>
                    <a:cubicBezTo>
                      <a:pt x="326" y="51"/>
                      <a:pt x="326" y="86"/>
                      <a:pt x="326" y="120"/>
                    </a:cubicBezTo>
                    <a:cubicBezTo>
                      <a:pt x="326" y="125"/>
                      <a:pt x="324" y="125"/>
                      <a:pt x="320" y="125"/>
                    </a:cubicBezTo>
                    <a:cubicBezTo>
                      <a:pt x="268" y="125"/>
                      <a:pt x="215" y="125"/>
                      <a:pt x="163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8" name="Freeform 685"/>
              <p:cNvSpPr>
                <a:spLocks/>
              </p:cNvSpPr>
              <p:nvPr/>
            </p:nvSpPr>
            <p:spPr bwMode="auto">
              <a:xfrm>
                <a:off x="3522663" y="4364038"/>
                <a:ext cx="1508125" cy="433388"/>
              </a:xfrm>
              <a:custGeom>
                <a:avLst/>
                <a:gdLst>
                  <a:gd name="T0" fmla="*/ 75 w 150"/>
                  <a:gd name="T1" fmla="*/ 0 h 43"/>
                  <a:gd name="T2" fmla="*/ 144 w 150"/>
                  <a:gd name="T3" fmla="*/ 0 h 43"/>
                  <a:gd name="T4" fmla="*/ 150 w 150"/>
                  <a:gd name="T5" fmla="*/ 6 h 43"/>
                  <a:gd name="T6" fmla="*/ 150 w 150"/>
                  <a:gd name="T7" fmla="*/ 37 h 43"/>
                  <a:gd name="T8" fmla="*/ 144 w 150"/>
                  <a:gd name="T9" fmla="*/ 43 h 43"/>
                  <a:gd name="T10" fmla="*/ 5 w 150"/>
                  <a:gd name="T11" fmla="*/ 43 h 43"/>
                  <a:gd name="T12" fmla="*/ 0 w 150"/>
                  <a:gd name="T13" fmla="*/ 38 h 43"/>
                  <a:gd name="T14" fmla="*/ 0 w 150"/>
                  <a:gd name="T15" fmla="*/ 6 h 43"/>
                  <a:gd name="T16" fmla="*/ 6 w 150"/>
                  <a:gd name="T17" fmla="*/ 0 h 43"/>
                  <a:gd name="T18" fmla="*/ 75 w 150"/>
                  <a:gd name="T19" fmla="*/ 0 h 43"/>
                  <a:gd name="T20" fmla="*/ 75 w 150"/>
                  <a:gd name="T2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0" h="43">
                    <a:moveTo>
                      <a:pt x="75" y="0"/>
                    </a:moveTo>
                    <a:cubicBezTo>
                      <a:pt x="98" y="0"/>
                      <a:pt x="121" y="0"/>
                      <a:pt x="144" y="0"/>
                    </a:cubicBezTo>
                    <a:cubicBezTo>
                      <a:pt x="148" y="0"/>
                      <a:pt x="150" y="1"/>
                      <a:pt x="150" y="6"/>
                    </a:cubicBezTo>
                    <a:cubicBezTo>
                      <a:pt x="149" y="16"/>
                      <a:pt x="150" y="27"/>
                      <a:pt x="150" y="37"/>
                    </a:cubicBezTo>
                    <a:cubicBezTo>
                      <a:pt x="150" y="41"/>
                      <a:pt x="149" y="43"/>
                      <a:pt x="144" y="43"/>
                    </a:cubicBezTo>
                    <a:cubicBezTo>
                      <a:pt x="98" y="43"/>
                      <a:pt x="52" y="43"/>
                      <a:pt x="5" y="43"/>
                    </a:cubicBezTo>
                    <a:cubicBezTo>
                      <a:pt x="2" y="43"/>
                      <a:pt x="0" y="42"/>
                      <a:pt x="0" y="38"/>
                    </a:cubicBezTo>
                    <a:cubicBezTo>
                      <a:pt x="0" y="27"/>
                      <a:pt x="1" y="17"/>
                      <a:pt x="0" y="6"/>
                    </a:cubicBezTo>
                    <a:cubicBezTo>
                      <a:pt x="0" y="1"/>
                      <a:pt x="2" y="0"/>
                      <a:pt x="6" y="0"/>
                    </a:cubicBezTo>
                    <a:cubicBezTo>
                      <a:pt x="29" y="0"/>
                      <a:pt x="52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The actors of d</a:t>
            </a:r>
            <a:r>
              <a:rPr lang="en-US" sz="3200" dirty="0" smtClean="0"/>
              <a:t>ata science </a:t>
            </a:r>
            <a:endParaRPr lang="en-US" sz="3200" dirty="0"/>
          </a:p>
        </p:txBody>
      </p:sp>
      <p:sp>
        <p:nvSpPr>
          <p:cNvPr id="5" name="Oval 11"/>
          <p:cNvSpPr/>
          <p:nvPr/>
        </p:nvSpPr>
        <p:spPr>
          <a:xfrm>
            <a:off x="3203900" y="2741342"/>
            <a:ext cx="2474214" cy="2474212"/>
          </a:xfrm>
          <a:prstGeom prst="ellipse">
            <a:avLst/>
          </a:prstGeom>
          <a:noFill/>
          <a:ln w="6350" cmpd="sng">
            <a:solidFill>
              <a:srgbClr val="00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16"/>
          <p:cNvSpPr txBox="1"/>
          <p:nvPr/>
        </p:nvSpPr>
        <p:spPr>
          <a:xfrm>
            <a:off x="2435291" y="4704352"/>
            <a:ext cx="169790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Verdana"/>
                <a:cs typeface="Verdana"/>
              </a:rPr>
              <a:t>Data scientists</a:t>
            </a:r>
            <a:endParaRPr lang="en-US" sz="1600" dirty="0">
              <a:latin typeface="Verdana"/>
              <a:cs typeface="Verdana"/>
            </a:endParaRPr>
          </a:p>
        </p:txBody>
      </p:sp>
      <p:sp>
        <p:nvSpPr>
          <p:cNvPr id="9" name="TextBox 15"/>
          <p:cNvSpPr txBox="1"/>
          <p:nvPr/>
        </p:nvSpPr>
        <p:spPr>
          <a:xfrm>
            <a:off x="3518030" y="3094987"/>
            <a:ext cx="1817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Verdana"/>
                <a:cs typeface="Verdana"/>
              </a:rPr>
              <a:t>Domain experts</a:t>
            </a:r>
            <a:endParaRPr lang="en-US" sz="1600" dirty="0">
              <a:latin typeface="Verdana"/>
              <a:cs typeface="Verdana"/>
            </a:endParaRPr>
          </a:p>
        </p:txBody>
      </p:sp>
      <p:sp>
        <p:nvSpPr>
          <p:cNvPr id="11" name="TextBox 17"/>
          <p:cNvSpPr txBox="1"/>
          <p:nvPr/>
        </p:nvSpPr>
        <p:spPr>
          <a:xfrm>
            <a:off x="4768941" y="4704352"/>
            <a:ext cx="1702910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Verdana"/>
                <a:cs typeface="Verdana"/>
              </a:rPr>
              <a:t>Data providers</a:t>
            </a:r>
            <a:endParaRPr lang="en-US" sz="1600" dirty="0">
              <a:latin typeface="Verdana"/>
              <a:cs typeface="Verdana"/>
            </a:endParaRPr>
          </a:p>
        </p:txBody>
      </p:sp>
      <p:grpSp>
        <p:nvGrpSpPr>
          <p:cNvPr id="31" name="Grouper 30"/>
          <p:cNvGrpSpPr/>
          <p:nvPr/>
        </p:nvGrpSpPr>
        <p:grpSpPr>
          <a:xfrm>
            <a:off x="5260127" y="3917592"/>
            <a:ext cx="691525" cy="691525"/>
            <a:chOff x="5309447" y="4016224"/>
            <a:chExt cx="691525" cy="691525"/>
          </a:xfrm>
        </p:grpSpPr>
        <p:sp>
          <p:nvSpPr>
            <p:cNvPr id="2" name="Ellipse 1"/>
            <p:cNvSpPr/>
            <p:nvPr/>
          </p:nvSpPr>
          <p:spPr>
            <a:xfrm>
              <a:off x="5309447" y="4016224"/>
              <a:ext cx="691525" cy="6915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2" name="Group 148"/>
            <p:cNvGrpSpPr>
              <a:grpSpLocks noChangeAspect="1"/>
            </p:cNvGrpSpPr>
            <p:nvPr/>
          </p:nvGrpSpPr>
          <p:grpSpPr bwMode="auto">
            <a:xfrm>
              <a:off x="5462624" y="4131712"/>
              <a:ext cx="411767" cy="463717"/>
              <a:chOff x="731" y="-257"/>
              <a:chExt cx="4296" cy="4838"/>
            </a:xfrm>
            <a:solidFill>
              <a:schemeClr val="bg1"/>
            </a:solidFill>
          </p:grpSpPr>
          <p:sp>
            <p:nvSpPr>
              <p:cNvPr id="23" name="Freeform 149"/>
              <p:cNvSpPr>
                <a:spLocks/>
              </p:cNvSpPr>
              <p:nvPr/>
            </p:nvSpPr>
            <p:spPr bwMode="auto">
              <a:xfrm>
                <a:off x="1881" y="865"/>
                <a:ext cx="2005" cy="3716"/>
              </a:xfrm>
              <a:custGeom>
                <a:avLst/>
                <a:gdLst>
                  <a:gd name="T0" fmla="*/ 279 w 849"/>
                  <a:gd name="T1" fmla="*/ 1573 h 1573"/>
                  <a:gd name="T2" fmla="*/ 275 w 849"/>
                  <a:gd name="T3" fmla="*/ 1565 h 1573"/>
                  <a:gd name="T4" fmla="*/ 202 w 849"/>
                  <a:gd name="T5" fmla="*/ 1450 h 1573"/>
                  <a:gd name="T6" fmla="*/ 188 w 849"/>
                  <a:gd name="T7" fmla="*/ 1016 h 1573"/>
                  <a:gd name="T8" fmla="*/ 183 w 849"/>
                  <a:gd name="T9" fmla="*/ 803 h 1573"/>
                  <a:gd name="T10" fmla="*/ 159 w 849"/>
                  <a:gd name="T11" fmla="*/ 777 h 1573"/>
                  <a:gd name="T12" fmla="*/ 102 w 849"/>
                  <a:gd name="T13" fmla="*/ 761 h 1573"/>
                  <a:gd name="T14" fmla="*/ 34 w 849"/>
                  <a:gd name="T15" fmla="*/ 670 h 1573"/>
                  <a:gd name="T16" fmla="*/ 5 w 849"/>
                  <a:gd name="T17" fmla="*/ 471 h 1573"/>
                  <a:gd name="T18" fmla="*/ 8 w 849"/>
                  <a:gd name="T19" fmla="*/ 291 h 1573"/>
                  <a:gd name="T20" fmla="*/ 30 w 849"/>
                  <a:gd name="T21" fmla="*/ 119 h 1573"/>
                  <a:gd name="T22" fmla="*/ 132 w 849"/>
                  <a:gd name="T23" fmla="*/ 21 h 1573"/>
                  <a:gd name="T24" fmla="*/ 295 w 849"/>
                  <a:gd name="T25" fmla="*/ 2 h 1573"/>
                  <a:gd name="T26" fmla="*/ 333 w 849"/>
                  <a:gd name="T27" fmla="*/ 21 h 1573"/>
                  <a:gd name="T28" fmla="*/ 413 w 849"/>
                  <a:gd name="T29" fmla="*/ 142 h 1573"/>
                  <a:gd name="T30" fmla="*/ 433 w 849"/>
                  <a:gd name="T31" fmla="*/ 142 h 1573"/>
                  <a:gd name="T32" fmla="*/ 510 w 849"/>
                  <a:gd name="T33" fmla="*/ 25 h 1573"/>
                  <a:gd name="T34" fmla="*/ 560 w 849"/>
                  <a:gd name="T35" fmla="*/ 3 h 1573"/>
                  <a:gd name="T36" fmla="*/ 736 w 849"/>
                  <a:gd name="T37" fmla="*/ 25 h 1573"/>
                  <a:gd name="T38" fmla="*/ 813 w 849"/>
                  <a:gd name="T39" fmla="*/ 97 h 1573"/>
                  <a:gd name="T40" fmla="*/ 844 w 849"/>
                  <a:gd name="T41" fmla="*/ 439 h 1573"/>
                  <a:gd name="T42" fmla="*/ 814 w 849"/>
                  <a:gd name="T43" fmla="*/ 660 h 1573"/>
                  <a:gd name="T44" fmla="*/ 687 w 849"/>
                  <a:gd name="T45" fmla="*/ 777 h 1573"/>
                  <a:gd name="T46" fmla="*/ 663 w 849"/>
                  <a:gd name="T47" fmla="*/ 803 h 1573"/>
                  <a:gd name="T48" fmla="*/ 647 w 849"/>
                  <a:gd name="T49" fmla="*/ 1364 h 1573"/>
                  <a:gd name="T50" fmla="*/ 643 w 849"/>
                  <a:gd name="T51" fmla="*/ 1468 h 1573"/>
                  <a:gd name="T52" fmla="*/ 581 w 849"/>
                  <a:gd name="T53" fmla="*/ 1561 h 1573"/>
                  <a:gd name="T54" fmla="*/ 564 w 849"/>
                  <a:gd name="T55" fmla="*/ 1571 h 1573"/>
                  <a:gd name="T56" fmla="*/ 565 w 849"/>
                  <a:gd name="T57" fmla="*/ 1572 h 1573"/>
                  <a:gd name="T58" fmla="*/ 567 w 849"/>
                  <a:gd name="T59" fmla="*/ 1573 h 1573"/>
                  <a:gd name="T60" fmla="*/ 507 w 849"/>
                  <a:gd name="T61" fmla="*/ 1573 h 1573"/>
                  <a:gd name="T62" fmla="*/ 434 w 849"/>
                  <a:gd name="T63" fmla="*/ 1532 h 1573"/>
                  <a:gd name="T64" fmla="*/ 409 w 849"/>
                  <a:gd name="T65" fmla="*/ 1534 h 1573"/>
                  <a:gd name="T66" fmla="*/ 349 w 849"/>
                  <a:gd name="T67" fmla="*/ 1568 h 1573"/>
                  <a:gd name="T68" fmla="*/ 347 w 849"/>
                  <a:gd name="T69" fmla="*/ 1573 h 1573"/>
                  <a:gd name="T70" fmla="*/ 339 w 849"/>
                  <a:gd name="T71" fmla="*/ 1573 h 1573"/>
                  <a:gd name="T72" fmla="*/ 339 w 849"/>
                  <a:gd name="T73" fmla="*/ 1570 h 1573"/>
                  <a:gd name="T74" fmla="*/ 335 w 849"/>
                  <a:gd name="T75" fmla="*/ 1573 h 1573"/>
                  <a:gd name="T76" fmla="*/ 279 w 849"/>
                  <a:gd name="T77" fmla="*/ 1573 h 1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9" h="1573">
                    <a:moveTo>
                      <a:pt x="279" y="1573"/>
                    </a:moveTo>
                    <a:cubicBezTo>
                      <a:pt x="286" y="1566"/>
                      <a:pt x="277" y="1566"/>
                      <a:pt x="275" y="1565"/>
                    </a:cubicBezTo>
                    <a:cubicBezTo>
                      <a:pt x="225" y="1543"/>
                      <a:pt x="204" y="1505"/>
                      <a:pt x="202" y="1450"/>
                    </a:cubicBezTo>
                    <a:cubicBezTo>
                      <a:pt x="199" y="1305"/>
                      <a:pt x="193" y="1161"/>
                      <a:pt x="188" y="1016"/>
                    </a:cubicBezTo>
                    <a:cubicBezTo>
                      <a:pt x="186" y="945"/>
                      <a:pt x="184" y="874"/>
                      <a:pt x="183" y="803"/>
                    </a:cubicBezTo>
                    <a:cubicBezTo>
                      <a:pt x="183" y="784"/>
                      <a:pt x="175" y="778"/>
                      <a:pt x="159" y="777"/>
                    </a:cubicBezTo>
                    <a:cubicBezTo>
                      <a:pt x="139" y="776"/>
                      <a:pt x="120" y="770"/>
                      <a:pt x="102" y="761"/>
                    </a:cubicBezTo>
                    <a:cubicBezTo>
                      <a:pt x="63" y="743"/>
                      <a:pt x="41" y="714"/>
                      <a:pt x="34" y="670"/>
                    </a:cubicBezTo>
                    <a:cubicBezTo>
                      <a:pt x="24" y="603"/>
                      <a:pt x="10" y="538"/>
                      <a:pt x="5" y="471"/>
                    </a:cubicBezTo>
                    <a:cubicBezTo>
                      <a:pt x="0" y="411"/>
                      <a:pt x="1" y="351"/>
                      <a:pt x="8" y="291"/>
                    </a:cubicBezTo>
                    <a:cubicBezTo>
                      <a:pt x="15" y="234"/>
                      <a:pt x="25" y="177"/>
                      <a:pt x="30" y="119"/>
                    </a:cubicBezTo>
                    <a:cubicBezTo>
                      <a:pt x="34" y="65"/>
                      <a:pt x="63" y="27"/>
                      <a:pt x="132" y="21"/>
                    </a:cubicBezTo>
                    <a:cubicBezTo>
                      <a:pt x="186" y="16"/>
                      <a:pt x="240" y="9"/>
                      <a:pt x="295" y="2"/>
                    </a:cubicBezTo>
                    <a:cubicBezTo>
                      <a:pt x="312" y="0"/>
                      <a:pt x="324" y="6"/>
                      <a:pt x="333" y="21"/>
                    </a:cubicBezTo>
                    <a:cubicBezTo>
                      <a:pt x="360" y="61"/>
                      <a:pt x="387" y="101"/>
                      <a:pt x="413" y="142"/>
                    </a:cubicBezTo>
                    <a:cubicBezTo>
                      <a:pt x="422" y="155"/>
                      <a:pt x="425" y="154"/>
                      <a:pt x="433" y="142"/>
                    </a:cubicBezTo>
                    <a:cubicBezTo>
                      <a:pt x="458" y="103"/>
                      <a:pt x="485" y="65"/>
                      <a:pt x="510" y="25"/>
                    </a:cubicBezTo>
                    <a:cubicBezTo>
                      <a:pt x="522" y="6"/>
                      <a:pt x="536" y="0"/>
                      <a:pt x="560" y="3"/>
                    </a:cubicBezTo>
                    <a:cubicBezTo>
                      <a:pt x="618" y="12"/>
                      <a:pt x="677" y="17"/>
                      <a:pt x="736" y="25"/>
                    </a:cubicBezTo>
                    <a:cubicBezTo>
                      <a:pt x="776" y="30"/>
                      <a:pt x="808" y="58"/>
                      <a:pt x="813" y="97"/>
                    </a:cubicBezTo>
                    <a:cubicBezTo>
                      <a:pt x="827" y="211"/>
                      <a:pt x="849" y="324"/>
                      <a:pt x="844" y="439"/>
                    </a:cubicBezTo>
                    <a:cubicBezTo>
                      <a:pt x="840" y="513"/>
                      <a:pt x="827" y="587"/>
                      <a:pt x="814" y="660"/>
                    </a:cubicBezTo>
                    <a:cubicBezTo>
                      <a:pt x="799" y="736"/>
                      <a:pt x="765" y="767"/>
                      <a:pt x="687" y="777"/>
                    </a:cubicBezTo>
                    <a:cubicBezTo>
                      <a:pt x="671" y="779"/>
                      <a:pt x="664" y="784"/>
                      <a:pt x="663" y="803"/>
                    </a:cubicBezTo>
                    <a:cubicBezTo>
                      <a:pt x="659" y="990"/>
                      <a:pt x="653" y="1177"/>
                      <a:pt x="647" y="1364"/>
                    </a:cubicBezTo>
                    <a:cubicBezTo>
                      <a:pt x="646" y="1399"/>
                      <a:pt x="645" y="1433"/>
                      <a:pt x="643" y="1468"/>
                    </a:cubicBezTo>
                    <a:cubicBezTo>
                      <a:pt x="641" y="1511"/>
                      <a:pt x="618" y="1541"/>
                      <a:pt x="581" y="1561"/>
                    </a:cubicBezTo>
                    <a:cubicBezTo>
                      <a:pt x="575" y="1564"/>
                      <a:pt x="567" y="1564"/>
                      <a:pt x="564" y="1571"/>
                    </a:cubicBezTo>
                    <a:cubicBezTo>
                      <a:pt x="564" y="1571"/>
                      <a:pt x="565" y="1572"/>
                      <a:pt x="565" y="1572"/>
                    </a:cubicBezTo>
                    <a:cubicBezTo>
                      <a:pt x="566" y="1572"/>
                      <a:pt x="567" y="1573"/>
                      <a:pt x="567" y="1573"/>
                    </a:cubicBezTo>
                    <a:cubicBezTo>
                      <a:pt x="547" y="1573"/>
                      <a:pt x="527" y="1573"/>
                      <a:pt x="507" y="1573"/>
                    </a:cubicBezTo>
                    <a:cubicBezTo>
                      <a:pt x="482" y="1561"/>
                      <a:pt x="455" y="1552"/>
                      <a:pt x="434" y="1532"/>
                    </a:cubicBezTo>
                    <a:cubicBezTo>
                      <a:pt x="427" y="1525"/>
                      <a:pt x="416" y="1527"/>
                      <a:pt x="409" y="1534"/>
                    </a:cubicBezTo>
                    <a:cubicBezTo>
                      <a:pt x="391" y="1550"/>
                      <a:pt x="372" y="1562"/>
                      <a:pt x="349" y="1568"/>
                    </a:cubicBezTo>
                    <a:cubicBezTo>
                      <a:pt x="346" y="1568"/>
                      <a:pt x="344" y="1570"/>
                      <a:pt x="347" y="1573"/>
                    </a:cubicBezTo>
                    <a:cubicBezTo>
                      <a:pt x="345" y="1573"/>
                      <a:pt x="342" y="1573"/>
                      <a:pt x="339" y="1573"/>
                    </a:cubicBezTo>
                    <a:cubicBezTo>
                      <a:pt x="339" y="1572"/>
                      <a:pt x="339" y="1571"/>
                      <a:pt x="339" y="1570"/>
                    </a:cubicBezTo>
                    <a:cubicBezTo>
                      <a:pt x="338" y="1571"/>
                      <a:pt x="336" y="1572"/>
                      <a:pt x="335" y="1573"/>
                    </a:cubicBezTo>
                    <a:cubicBezTo>
                      <a:pt x="317" y="1573"/>
                      <a:pt x="298" y="1573"/>
                      <a:pt x="279" y="15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66481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32962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99443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65925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332406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98887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65368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731849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" name="Freeform 150"/>
              <p:cNvSpPr>
                <a:spLocks/>
              </p:cNvSpPr>
              <p:nvPr/>
            </p:nvSpPr>
            <p:spPr bwMode="auto">
              <a:xfrm>
                <a:off x="3608" y="1011"/>
                <a:ext cx="1419" cy="3570"/>
              </a:xfrm>
              <a:custGeom>
                <a:avLst/>
                <a:gdLst>
                  <a:gd name="T0" fmla="*/ 60 w 601"/>
                  <a:gd name="T1" fmla="*/ 1511 h 1511"/>
                  <a:gd name="T2" fmla="*/ 26 w 601"/>
                  <a:gd name="T3" fmla="*/ 1488 h 1511"/>
                  <a:gd name="T4" fmla="*/ 5 w 601"/>
                  <a:gd name="T5" fmla="*/ 1438 h 1511"/>
                  <a:gd name="T6" fmla="*/ 11 w 601"/>
                  <a:gd name="T7" fmla="*/ 1357 h 1511"/>
                  <a:gd name="T8" fmla="*/ 15 w 601"/>
                  <a:gd name="T9" fmla="*/ 1223 h 1511"/>
                  <a:gd name="T10" fmla="*/ 25 w 601"/>
                  <a:gd name="T11" fmla="*/ 899 h 1511"/>
                  <a:gd name="T12" fmla="*/ 28 w 601"/>
                  <a:gd name="T13" fmla="*/ 813 h 1511"/>
                  <a:gd name="T14" fmla="*/ 44 w 601"/>
                  <a:gd name="T15" fmla="*/ 791 h 1511"/>
                  <a:gd name="T16" fmla="*/ 177 w 601"/>
                  <a:gd name="T17" fmla="*/ 623 h 1511"/>
                  <a:gd name="T18" fmla="*/ 211 w 601"/>
                  <a:gd name="T19" fmla="*/ 344 h 1511"/>
                  <a:gd name="T20" fmla="*/ 198 w 601"/>
                  <a:gd name="T21" fmla="*/ 175 h 1511"/>
                  <a:gd name="T22" fmla="*/ 207 w 601"/>
                  <a:gd name="T23" fmla="*/ 131 h 1511"/>
                  <a:gd name="T24" fmla="*/ 278 w 601"/>
                  <a:gd name="T25" fmla="*/ 25 h 1511"/>
                  <a:gd name="T26" fmla="*/ 321 w 601"/>
                  <a:gd name="T27" fmla="*/ 3 h 1511"/>
                  <a:gd name="T28" fmla="*/ 501 w 601"/>
                  <a:gd name="T29" fmla="*/ 24 h 1511"/>
                  <a:gd name="T30" fmla="*/ 568 w 601"/>
                  <a:gd name="T31" fmla="*/ 88 h 1511"/>
                  <a:gd name="T32" fmla="*/ 600 w 601"/>
                  <a:gd name="T33" fmla="*/ 381 h 1511"/>
                  <a:gd name="T34" fmla="*/ 571 w 601"/>
                  <a:gd name="T35" fmla="*/ 629 h 1511"/>
                  <a:gd name="T36" fmla="*/ 445 w 601"/>
                  <a:gd name="T37" fmla="*/ 747 h 1511"/>
                  <a:gd name="T38" fmla="*/ 427 w 601"/>
                  <a:gd name="T39" fmla="*/ 765 h 1511"/>
                  <a:gd name="T40" fmla="*/ 421 w 601"/>
                  <a:gd name="T41" fmla="*/ 923 h 1511"/>
                  <a:gd name="T42" fmla="*/ 412 w 601"/>
                  <a:gd name="T43" fmla="*/ 1239 h 1511"/>
                  <a:gd name="T44" fmla="*/ 405 w 601"/>
                  <a:gd name="T45" fmla="*/ 1414 h 1511"/>
                  <a:gd name="T46" fmla="*/ 347 w 601"/>
                  <a:gd name="T47" fmla="*/ 1499 h 1511"/>
                  <a:gd name="T48" fmla="*/ 332 w 601"/>
                  <a:gd name="T49" fmla="*/ 1511 h 1511"/>
                  <a:gd name="T50" fmla="*/ 268 w 601"/>
                  <a:gd name="T51" fmla="*/ 1511 h 1511"/>
                  <a:gd name="T52" fmla="*/ 212 w 601"/>
                  <a:gd name="T53" fmla="*/ 1476 h 1511"/>
                  <a:gd name="T54" fmla="*/ 176 w 601"/>
                  <a:gd name="T55" fmla="*/ 1477 h 1511"/>
                  <a:gd name="T56" fmla="*/ 134 w 601"/>
                  <a:gd name="T57" fmla="*/ 1502 h 1511"/>
                  <a:gd name="T58" fmla="*/ 124 w 601"/>
                  <a:gd name="T59" fmla="*/ 1511 h 1511"/>
                  <a:gd name="T60" fmla="*/ 60 w 601"/>
                  <a:gd name="T61" fmla="*/ 1511 h 1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01" h="1511">
                    <a:moveTo>
                      <a:pt x="60" y="1511"/>
                    </a:moveTo>
                    <a:cubicBezTo>
                      <a:pt x="53" y="1497"/>
                      <a:pt x="37" y="1497"/>
                      <a:pt x="26" y="1488"/>
                    </a:cubicBezTo>
                    <a:cubicBezTo>
                      <a:pt x="9" y="1475"/>
                      <a:pt x="0" y="1462"/>
                      <a:pt x="5" y="1438"/>
                    </a:cubicBezTo>
                    <a:cubicBezTo>
                      <a:pt x="11" y="1412"/>
                      <a:pt x="10" y="1384"/>
                      <a:pt x="11" y="1357"/>
                    </a:cubicBezTo>
                    <a:cubicBezTo>
                      <a:pt x="13" y="1312"/>
                      <a:pt x="13" y="1267"/>
                      <a:pt x="15" y="1223"/>
                    </a:cubicBezTo>
                    <a:cubicBezTo>
                      <a:pt x="20" y="1115"/>
                      <a:pt x="21" y="1007"/>
                      <a:pt x="25" y="899"/>
                    </a:cubicBezTo>
                    <a:cubicBezTo>
                      <a:pt x="25" y="871"/>
                      <a:pt x="27" y="842"/>
                      <a:pt x="28" y="813"/>
                    </a:cubicBezTo>
                    <a:cubicBezTo>
                      <a:pt x="28" y="802"/>
                      <a:pt x="33" y="796"/>
                      <a:pt x="44" y="791"/>
                    </a:cubicBezTo>
                    <a:cubicBezTo>
                      <a:pt x="118" y="759"/>
                      <a:pt x="163" y="705"/>
                      <a:pt x="177" y="623"/>
                    </a:cubicBezTo>
                    <a:cubicBezTo>
                      <a:pt x="193" y="530"/>
                      <a:pt x="209" y="438"/>
                      <a:pt x="211" y="344"/>
                    </a:cubicBezTo>
                    <a:cubicBezTo>
                      <a:pt x="212" y="287"/>
                      <a:pt x="206" y="231"/>
                      <a:pt x="198" y="175"/>
                    </a:cubicBezTo>
                    <a:cubicBezTo>
                      <a:pt x="195" y="158"/>
                      <a:pt x="198" y="145"/>
                      <a:pt x="207" y="131"/>
                    </a:cubicBezTo>
                    <a:cubicBezTo>
                      <a:pt x="232" y="96"/>
                      <a:pt x="255" y="61"/>
                      <a:pt x="278" y="25"/>
                    </a:cubicBezTo>
                    <a:cubicBezTo>
                      <a:pt x="289" y="9"/>
                      <a:pt x="301" y="0"/>
                      <a:pt x="321" y="3"/>
                    </a:cubicBezTo>
                    <a:cubicBezTo>
                      <a:pt x="381" y="10"/>
                      <a:pt x="441" y="16"/>
                      <a:pt x="501" y="24"/>
                    </a:cubicBezTo>
                    <a:cubicBezTo>
                      <a:pt x="537" y="30"/>
                      <a:pt x="562" y="53"/>
                      <a:pt x="568" y="88"/>
                    </a:cubicBezTo>
                    <a:cubicBezTo>
                      <a:pt x="583" y="185"/>
                      <a:pt x="598" y="283"/>
                      <a:pt x="600" y="381"/>
                    </a:cubicBezTo>
                    <a:cubicBezTo>
                      <a:pt x="601" y="465"/>
                      <a:pt x="586" y="547"/>
                      <a:pt x="571" y="629"/>
                    </a:cubicBezTo>
                    <a:cubicBezTo>
                      <a:pt x="556" y="706"/>
                      <a:pt x="525" y="736"/>
                      <a:pt x="445" y="747"/>
                    </a:cubicBezTo>
                    <a:cubicBezTo>
                      <a:pt x="433" y="748"/>
                      <a:pt x="429" y="753"/>
                      <a:pt x="427" y="765"/>
                    </a:cubicBezTo>
                    <a:cubicBezTo>
                      <a:pt x="421" y="818"/>
                      <a:pt x="424" y="871"/>
                      <a:pt x="421" y="923"/>
                    </a:cubicBezTo>
                    <a:cubicBezTo>
                      <a:pt x="416" y="1028"/>
                      <a:pt x="415" y="1133"/>
                      <a:pt x="412" y="1239"/>
                    </a:cubicBezTo>
                    <a:cubicBezTo>
                      <a:pt x="410" y="1297"/>
                      <a:pt x="408" y="1356"/>
                      <a:pt x="405" y="1414"/>
                    </a:cubicBezTo>
                    <a:cubicBezTo>
                      <a:pt x="403" y="1454"/>
                      <a:pt x="380" y="1480"/>
                      <a:pt x="347" y="1499"/>
                    </a:cubicBezTo>
                    <a:cubicBezTo>
                      <a:pt x="341" y="1502"/>
                      <a:pt x="333" y="1502"/>
                      <a:pt x="332" y="1511"/>
                    </a:cubicBezTo>
                    <a:cubicBezTo>
                      <a:pt x="311" y="1511"/>
                      <a:pt x="290" y="1511"/>
                      <a:pt x="268" y="1511"/>
                    </a:cubicBezTo>
                    <a:cubicBezTo>
                      <a:pt x="251" y="1496"/>
                      <a:pt x="228" y="1492"/>
                      <a:pt x="212" y="1476"/>
                    </a:cubicBezTo>
                    <a:cubicBezTo>
                      <a:pt x="200" y="1464"/>
                      <a:pt x="187" y="1466"/>
                      <a:pt x="176" y="1477"/>
                    </a:cubicBezTo>
                    <a:cubicBezTo>
                      <a:pt x="164" y="1489"/>
                      <a:pt x="150" y="1497"/>
                      <a:pt x="134" y="1502"/>
                    </a:cubicBezTo>
                    <a:cubicBezTo>
                      <a:pt x="129" y="1504"/>
                      <a:pt x="125" y="1505"/>
                      <a:pt x="124" y="1511"/>
                    </a:cubicBezTo>
                    <a:cubicBezTo>
                      <a:pt x="103" y="1511"/>
                      <a:pt x="82" y="1511"/>
                      <a:pt x="60" y="15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66481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32962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99443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65925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332406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98887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65368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731849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" name="Freeform 151"/>
              <p:cNvSpPr>
                <a:spLocks/>
              </p:cNvSpPr>
              <p:nvPr/>
            </p:nvSpPr>
            <p:spPr bwMode="auto">
              <a:xfrm>
                <a:off x="731" y="1011"/>
                <a:ext cx="1417" cy="3570"/>
              </a:xfrm>
              <a:custGeom>
                <a:avLst/>
                <a:gdLst>
                  <a:gd name="T0" fmla="*/ 270 w 600"/>
                  <a:gd name="T1" fmla="*/ 1511 h 1511"/>
                  <a:gd name="T2" fmla="*/ 265 w 600"/>
                  <a:gd name="T3" fmla="*/ 1503 h 1511"/>
                  <a:gd name="T4" fmla="*/ 194 w 600"/>
                  <a:gd name="T5" fmla="*/ 1384 h 1511"/>
                  <a:gd name="T6" fmla="*/ 191 w 600"/>
                  <a:gd name="T7" fmla="*/ 1257 h 1511"/>
                  <a:gd name="T8" fmla="*/ 182 w 600"/>
                  <a:gd name="T9" fmla="*/ 927 h 1511"/>
                  <a:gd name="T10" fmla="*/ 175 w 600"/>
                  <a:gd name="T11" fmla="*/ 767 h 1511"/>
                  <a:gd name="T12" fmla="*/ 155 w 600"/>
                  <a:gd name="T13" fmla="*/ 746 h 1511"/>
                  <a:gd name="T14" fmla="*/ 79 w 600"/>
                  <a:gd name="T15" fmla="*/ 719 h 1511"/>
                  <a:gd name="T16" fmla="*/ 38 w 600"/>
                  <a:gd name="T17" fmla="*/ 664 h 1511"/>
                  <a:gd name="T18" fmla="*/ 2 w 600"/>
                  <a:gd name="T19" fmla="*/ 371 h 1511"/>
                  <a:gd name="T20" fmla="*/ 24 w 600"/>
                  <a:gd name="T21" fmla="*/ 161 h 1511"/>
                  <a:gd name="T22" fmla="*/ 33 w 600"/>
                  <a:gd name="T23" fmla="*/ 94 h 1511"/>
                  <a:gd name="T24" fmla="*/ 105 w 600"/>
                  <a:gd name="T25" fmla="*/ 23 h 1511"/>
                  <a:gd name="T26" fmla="*/ 273 w 600"/>
                  <a:gd name="T27" fmla="*/ 3 h 1511"/>
                  <a:gd name="T28" fmla="*/ 327 w 600"/>
                  <a:gd name="T29" fmla="*/ 28 h 1511"/>
                  <a:gd name="T30" fmla="*/ 381 w 600"/>
                  <a:gd name="T31" fmla="*/ 110 h 1511"/>
                  <a:gd name="T32" fmla="*/ 402 w 600"/>
                  <a:gd name="T33" fmla="*/ 197 h 1511"/>
                  <a:gd name="T34" fmla="*/ 424 w 600"/>
                  <a:gd name="T35" fmla="*/ 615 h 1511"/>
                  <a:gd name="T36" fmla="*/ 490 w 600"/>
                  <a:gd name="T37" fmla="*/ 748 h 1511"/>
                  <a:gd name="T38" fmla="*/ 557 w 600"/>
                  <a:gd name="T39" fmla="*/ 791 h 1511"/>
                  <a:gd name="T40" fmla="*/ 575 w 600"/>
                  <a:gd name="T41" fmla="*/ 816 h 1511"/>
                  <a:gd name="T42" fmla="*/ 583 w 600"/>
                  <a:gd name="T43" fmla="*/ 1101 h 1511"/>
                  <a:gd name="T44" fmla="*/ 594 w 600"/>
                  <a:gd name="T45" fmla="*/ 1422 h 1511"/>
                  <a:gd name="T46" fmla="*/ 595 w 600"/>
                  <a:gd name="T47" fmla="*/ 1430 h 1511"/>
                  <a:gd name="T48" fmla="*/ 557 w 600"/>
                  <a:gd name="T49" fmla="*/ 1499 h 1511"/>
                  <a:gd name="T50" fmla="*/ 542 w 600"/>
                  <a:gd name="T51" fmla="*/ 1511 h 1511"/>
                  <a:gd name="T52" fmla="*/ 478 w 600"/>
                  <a:gd name="T53" fmla="*/ 1511 h 1511"/>
                  <a:gd name="T54" fmla="*/ 474 w 600"/>
                  <a:gd name="T55" fmla="*/ 1505 h 1511"/>
                  <a:gd name="T56" fmla="*/ 421 w 600"/>
                  <a:gd name="T57" fmla="*/ 1473 h 1511"/>
                  <a:gd name="T58" fmla="*/ 401 w 600"/>
                  <a:gd name="T59" fmla="*/ 1470 h 1511"/>
                  <a:gd name="T60" fmla="*/ 334 w 600"/>
                  <a:gd name="T61" fmla="*/ 1511 h 1511"/>
                  <a:gd name="T62" fmla="*/ 270 w 600"/>
                  <a:gd name="T63" fmla="*/ 1511 h 1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0" h="1511">
                    <a:moveTo>
                      <a:pt x="270" y="1511"/>
                    </a:moveTo>
                    <a:cubicBezTo>
                      <a:pt x="270" y="1507"/>
                      <a:pt x="268" y="1505"/>
                      <a:pt x="265" y="1503"/>
                    </a:cubicBezTo>
                    <a:cubicBezTo>
                      <a:pt x="212" y="1481"/>
                      <a:pt x="195" y="1438"/>
                      <a:pt x="194" y="1384"/>
                    </a:cubicBezTo>
                    <a:cubicBezTo>
                      <a:pt x="194" y="1342"/>
                      <a:pt x="193" y="1299"/>
                      <a:pt x="191" y="1257"/>
                    </a:cubicBezTo>
                    <a:cubicBezTo>
                      <a:pt x="187" y="1147"/>
                      <a:pt x="185" y="1037"/>
                      <a:pt x="182" y="927"/>
                    </a:cubicBezTo>
                    <a:cubicBezTo>
                      <a:pt x="180" y="874"/>
                      <a:pt x="177" y="821"/>
                      <a:pt x="175" y="767"/>
                    </a:cubicBezTo>
                    <a:cubicBezTo>
                      <a:pt x="175" y="753"/>
                      <a:pt x="169" y="748"/>
                      <a:pt x="155" y="746"/>
                    </a:cubicBezTo>
                    <a:cubicBezTo>
                      <a:pt x="127" y="744"/>
                      <a:pt x="102" y="735"/>
                      <a:pt x="79" y="719"/>
                    </a:cubicBezTo>
                    <a:cubicBezTo>
                      <a:pt x="59" y="705"/>
                      <a:pt x="43" y="688"/>
                      <a:pt x="38" y="664"/>
                    </a:cubicBezTo>
                    <a:cubicBezTo>
                      <a:pt x="20" y="567"/>
                      <a:pt x="0" y="470"/>
                      <a:pt x="2" y="371"/>
                    </a:cubicBezTo>
                    <a:cubicBezTo>
                      <a:pt x="4" y="301"/>
                      <a:pt x="15" y="231"/>
                      <a:pt x="24" y="161"/>
                    </a:cubicBezTo>
                    <a:cubicBezTo>
                      <a:pt x="27" y="138"/>
                      <a:pt x="29" y="116"/>
                      <a:pt x="33" y="94"/>
                    </a:cubicBezTo>
                    <a:cubicBezTo>
                      <a:pt x="40" y="55"/>
                      <a:pt x="66" y="29"/>
                      <a:pt x="105" y="23"/>
                    </a:cubicBezTo>
                    <a:cubicBezTo>
                      <a:pt x="161" y="16"/>
                      <a:pt x="217" y="10"/>
                      <a:pt x="273" y="3"/>
                    </a:cubicBezTo>
                    <a:cubicBezTo>
                      <a:pt x="297" y="0"/>
                      <a:pt x="314" y="7"/>
                      <a:pt x="327" y="28"/>
                    </a:cubicBezTo>
                    <a:cubicBezTo>
                      <a:pt x="343" y="56"/>
                      <a:pt x="361" y="84"/>
                      <a:pt x="381" y="110"/>
                    </a:cubicBezTo>
                    <a:cubicBezTo>
                      <a:pt x="402" y="136"/>
                      <a:pt x="408" y="164"/>
                      <a:pt x="402" y="197"/>
                    </a:cubicBezTo>
                    <a:cubicBezTo>
                      <a:pt x="380" y="337"/>
                      <a:pt x="398" y="476"/>
                      <a:pt x="424" y="615"/>
                    </a:cubicBezTo>
                    <a:cubicBezTo>
                      <a:pt x="434" y="666"/>
                      <a:pt x="449" y="713"/>
                      <a:pt x="490" y="748"/>
                    </a:cubicBezTo>
                    <a:cubicBezTo>
                      <a:pt x="510" y="766"/>
                      <a:pt x="532" y="781"/>
                      <a:pt x="557" y="791"/>
                    </a:cubicBezTo>
                    <a:cubicBezTo>
                      <a:pt x="569" y="796"/>
                      <a:pt x="574" y="802"/>
                      <a:pt x="575" y="816"/>
                    </a:cubicBezTo>
                    <a:cubicBezTo>
                      <a:pt x="577" y="911"/>
                      <a:pt x="580" y="1006"/>
                      <a:pt x="583" y="1101"/>
                    </a:cubicBezTo>
                    <a:cubicBezTo>
                      <a:pt x="586" y="1208"/>
                      <a:pt x="590" y="1315"/>
                      <a:pt x="594" y="1422"/>
                    </a:cubicBezTo>
                    <a:cubicBezTo>
                      <a:pt x="594" y="1425"/>
                      <a:pt x="595" y="1428"/>
                      <a:pt x="595" y="1430"/>
                    </a:cubicBezTo>
                    <a:cubicBezTo>
                      <a:pt x="600" y="1471"/>
                      <a:pt x="594" y="1482"/>
                      <a:pt x="557" y="1499"/>
                    </a:cubicBezTo>
                    <a:cubicBezTo>
                      <a:pt x="552" y="1502"/>
                      <a:pt x="544" y="1503"/>
                      <a:pt x="542" y="1511"/>
                    </a:cubicBezTo>
                    <a:cubicBezTo>
                      <a:pt x="521" y="1511"/>
                      <a:pt x="500" y="1511"/>
                      <a:pt x="478" y="1511"/>
                    </a:cubicBezTo>
                    <a:cubicBezTo>
                      <a:pt x="477" y="1509"/>
                      <a:pt x="476" y="1505"/>
                      <a:pt x="474" y="1505"/>
                    </a:cubicBezTo>
                    <a:cubicBezTo>
                      <a:pt x="454" y="1498"/>
                      <a:pt x="437" y="1487"/>
                      <a:pt x="421" y="1473"/>
                    </a:cubicBezTo>
                    <a:cubicBezTo>
                      <a:pt x="416" y="1468"/>
                      <a:pt x="407" y="1465"/>
                      <a:pt x="401" y="1470"/>
                    </a:cubicBezTo>
                    <a:cubicBezTo>
                      <a:pt x="380" y="1486"/>
                      <a:pt x="356" y="1496"/>
                      <a:pt x="334" y="1511"/>
                    </a:cubicBezTo>
                    <a:cubicBezTo>
                      <a:pt x="313" y="1511"/>
                      <a:pt x="292" y="1511"/>
                      <a:pt x="270" y="15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66481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32962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99443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65925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332406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98887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65368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731849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" name="Freeform 152"/>
              <p:cNvSpPr>
                <a:spLocks/>
              </p:cNvSpPr>
              <p:nvPr/>
            </p:nvSpPr>
            <p:spPr bwMode="auto">
              <a:xfrm>
                <a:off x="2417" y="-257"/>
                <a:ext cx="919" cy="1004"/>
              </a:xfrm>
              <a:custGeom>
                <a:avLst/>
                <a:gdLst>
                  <a:gd name="T0" fmla="*/ 236 w 389"/>
                  <a:gd name="T1" fmla="*/ 0 h 425"/>
                  <a:gd name="T2" fmla="*/ 244 w 389"/>
                  <a:gd name="T3" fmla="*/ 8 h 425"/>
                  <a:gd name="T4" fmla="*/ 369 w 389"/>
                  <a:gd name="T5" fmla="*/ 227 h 425"/>
                  <a:gd name="T6" fmla="*/ 286 w 389"/>
                  <a:gd name="T7" fmla="*/ 378 h 425"/>
                  <a:gd name="T8" fmla="*/ 113 w 389"/>
                  <a:gd name="T9" fmla="*/ 381 h 425"/>
                  <a:gd name="T10" fmla="*/ 28 w 389"/>
                  <a:gd name="T11" fmla="*/ 131 h 425"/>
                  <a:gd name="T12" fmla="*/ 139 w 389"/>
                  <a:gd name="T13" fmla="*/ 11 h 425"/>
                  <a:gd name="T14" fmla="*/ 154 w 389"/>
                  <a:gd name="T15" fmla="*/ 4 h 425"/>
                  <a:gd name="T16" fmla="*/ 155 w 389"/>
                  <a:gd name="T17" fmla="*/ 2 h 425"/>
                  <a:gd name="T18" fmla="*/ 152 w 389"/>
                  <a:gd name="T19" fmla="*/ 0 h 425"/>
                  <a:gd name="T20" fmla="*/ 172 w 389"/>
                  <a:gd name="T21" fmla="*/ 0 h 425"/>
                  <a:gd name="T22" fmla="*/ 180 w 389"/>
                  <a:gd name="T23" fmla="*/ 0 h 425"/>
                  <a:gd name="T24" fmla="*/ 224 w 389"/>
                  <a:gd name="T25" fmla="*/ 0 h 425"/>
                  <a:gd name="T26" fmla="*/ 228 w 389"/>
                  <a:gd name="T27" fmla="*/ 3 h 425"/>
                  <a:gd name="T28" fmla="*/ 228 w 389"/>
                  <a:gd name="T29" fmla="*/ 0 h 425"/>
                  <a:gd name="T30" fmla="*/ 236 w 389"/>
                  <a:gd name="T31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9" h="425">
                    <a:moveTo>
                      <a:pt x="236" y="0"/>
                    </a:moveTo>
                    <a:cubicBezTo>
                      <a:pt x="233" y="9"/>
                      <a:pt x="241" y="7"/>
                      <a:pt x="244" y="8"/>
                    </a:cubicBezTo>
                    <a:cubicBezTo>
                      <a:pt x="337" y="40"/>
                      <a:pt x="389" y="131"/>
                      <a:pt x="369" y="227"/>
                    </a:cubicBezTo>
                    <a:cubicBezTo>
                      <a:pt x="357" y="286"/>
                      <a:pt x="332" y="338"/>
                      <a:pt x="286" y="378"/>
                    </a:cubicBezTo>
                    <a:cubicBezTo>
                      <a:pt x="231" y="424"/>
                      <a:pt x="169" y="425"/>
                      <a:pt x="113" y="381"/>
                    </a:cubicBezTo>
                    <a:cubicBezTo>
                      <a:pt x="46" y="327"/>
                      <a:pt x="0" y="217"/>
                      <a:pt x="28" y="131"/>
                    </a:cubicBezTo>
                    <a:cubicBezTo>
                      <a:pt x="46" y="74"/>
                      <a:pt x="82" y="33"/>
                      <a:pt x="139" y="11"/>
                    </a:cubicBezTo>
                    <a:cubicBezTo>
                      <a:pt x="144" y="9"/>
                      <a:pt x="149" y="6"/>
                      <a:pt x="154" y="4"/>
                    </a:cubicBezTo>
                    <a:cubicBezTo>
                      <a:pt x="155" y="3"/>
                      <a:pt x="155" y="2"/>
                      <a:pt x="155" y="2"/>
                    </a:cubicBezTo>
                    <a:cubicBezTo>
                      <a:pt x="154" y="1"/>
                      <a:pt x="153" y="0"/>
                      <a:pt x="152" y="0"/>
                    </a:cubicBezTo>
                    <a:cubicBezTo>
                      <a:pt x="159" y="0"/>
                      <a:pt x="166" y="0"/>
                      <a:pt x="172" y="0"/>
                    </a:cubicBezTo>
                    <a:cubicBezTo>
                      <a:pt x="175" y="6"/>
                      <a:pt x="178" y="2"/>
                      <a:pt x="180" y="0"/>
                    </a:cubicBezTo>
                    <a:cubicBezTo>
                      <a:pt x="195" y="0"/>
                      <a:pt x="210" y="0"/>
                      <a:pt x="224" y="0"/>
                    </a:cubicBezTo>
                    <a:cubicBezTo>
                      <a:pt x="225" y="2"/>
                      <a:pt x="226" y="3"/>
                      <a:pt x="228" y="3"/>
                    </a:cubicBezTo>
                    <a:cubicBezTo>
                      <a:pt x="228" y="3"/>
                      <a:pt x="228" y="1"/>
                      <a:pt x="228" y="0"/>
                    </a:cubicBezTo>
                    <a:cubicBezTo>
                      <a:pt x="231" y="0"/>
                      <a:pt x="234" y="0"/>
                      <a:pt x="23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66481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32962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99443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65925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332406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98887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65368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731849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 155"/>
              <p:cNvSpPr>
                <a:spLocks/>
              </p:cNvSpPr>
              <p:nvPr/>
            </p:nvSpPr>
            <p:spPr bwMode="auto">
              <a:xfrm>
                <a:off x="1293" y="-73"/>
                <a:ext cx="857" cy="971"/>
              </a:xfrm>
              <a:custGeom>
                <a:avLst/>
                <a:gdLst>
                  <a:gd name="T0" fmla="*/ 0 w 363"/>
                  <a:gd name="T1" fmla="*/ 179 h 411"/>
                  <a:gd name="T2" fmla="*/ 164 w 363"/>
                  <a:gd name="T3" fmla="*/ 3 h 411"/>
                  <a:gd name="T4" fmla="*/ 328 w 363"/>
                  <a:gd name="T5" fmla="*/ 118 h 411"/>
                  <a:gd name="T6" fmla="*/ 232 w 363"/>
                  <a:gd name="T7" fmla="*/ 382 h 411"/>
                  <a:gd name="T8" fmla="*/ 78 w 363"/>
                  <a:gd name="T9" fmla="*/ 358 h 411"/>
                  <a:gd name="T10" fmla="*/ 0 w 363"/>
                  <a:gd name="T11" fmla="*/ 179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3" h="411">
                    <a:moveTo>
                      <a:pt x="0" y="179"/>
                    </a:moveTo>
                    <a:cubicBezTo>
                      <a:pt x="1" y="84"/>
                      <a:pt x="69" y="7"/>
                      <a:pt x="164" y="3"/>
                    </a:cubicBezTo>
                    <a:cubicBezTo>
                      <a:pt x="234" y="0"/>
                      <a:pt x="298" y="39"/>
                      <a:pt x="328" y="118"/>
                    </a:cubicBezTo>
                    <a:cubicBezTo>
                      <a:pt x="363" y="210"/>
                      <a:pt x="311" y="334"/>
                      <a:pt x="232" y="382"/>
                    </a:cubicBezTo>
                    <a:cubicBezTo>
                      <a:pt x="183" y="411"/>
                      <a:pt x="125" y="402"/>
                      <a:pt x="78" y="358"/>
                    </a:cubicBezTo>
                    <a:cubicBezTo>
                      <a:pt x="31" y="314"/>
                      <a:pt x="0" y="243"/>
                      <a:pt x="0" y="17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66481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32962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99443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65925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332406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98887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65368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731849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 156"/>
              <p:cNvSpPr>
                <a:spLocks/>
              </p:cNvSpPr>
              <p:nvPr/>
            </p:nvSpPr>
            <p:spPr bwMode="auto">
              <a:xfrm>
                <a:off x="3660" y="-103"/>
                <a:ext cx="812" cy="1008"/>
              </a:xfrm>
              <a:custGeom>
                <a:avLst/>
                <a:gdLst>
                  <a:gd name="T0" fmla="*/ 342 w 344"/>
                  <a:gd name="T1" fmla="*/ 214 h 427"/>
                  <a:gd name="T2" fmla="*/ 246 w 344"/>
                  <a:gd name="T3" fmla="*/ 388 h 427"/>
                  <a:gd name="T4" fmla="*/ 75 w 344"/>
                  <a:gd name="T5" fmla="*/ 364 h 427"/>
                  <a:gd name="T6" fmla="*/ 4 w 344"/>
                  <a:gd name="T7" fmla="*/ 203 h 427"/>
                  <a:gd name="T8" fmla="*/ 145 w 344"/>
                  <a:gd name="T9" fmla="*/ 19 h 427"/>
                  <a:gd name="T10" fmla="*/ 342 w 344"/>
                  <a:gd name="T11" fmla="*/ 214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4" h="427">
                    <a:moveTo>
                      <a:pt x="342" y="214"/>
                    </a:moveTo>
                    <a:cubicBezTo>
                      <a:pt x="337" y="274"/>
                      <a:pt x="309" y="340"/>
                      <a:pt x="246" y="388"/>
                    </a:cubicBezTo>
                    <a:cubicBezTo>
                      <a:pt x="194" y="427"/>
                      <a:pt x="121" y="416"/>
                      <a:pt x="75" y="364"/>
                    </a:cubicBezTo>
                    <a:cubicBezTo>
                      <a:pt x="33" y="318"/>
                      <a:pt x="7" y="265"/>
                      <a:pt x="4" y="203"/>
                    </a:cubicBezTo>
                    <a:cubicBezTo>
                      <a:pt x="0" y="114"/>
                      <a:pt x="59" y="34"/>
                      <a:pt x="145" y="19"/>
                    </a:cubicBezTo>
                    <a:cubicBezTo>
                      <a:pt x="255" y="0"/>
                      <a:pt x="344" y="91"/>
                      <a:pt x="342" y="2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66481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32962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99443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65925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332406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98887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65368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731849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32" name="Grouper 31"/>
          <p:cNvGrpSpPr/>
          <p:nvPr/>
        </p:nvGrpSpPr>
        <p:grpSpPr>
          <a:xfrm>
            <a:off x="2875829" y="3917056"/>
            <a:ext cx="691525" cy="691525"/>
            <a:chOff x="5309447" y="4016224"/>
            <a:chExt cx="691525" cy="691525"/>
          </a:xfrm>
        </p:grpSpPr>
        <p:sp>
          <p:nvSpPr>
            <p:cNvPr id="33" name="Ellipse 32"/>
            <p:cNvSpPr/>
            <p:nvPr/>
          </p:nvSpPr>
          <p:spPr>
            <a:xfrm>
              <a:off x="5309447" y="4016224"/>
              <a:ext cx="691525" cy="69152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4" name="Group 148"/>
            <p:cNvGrpSpPr>
              <a:grpSpLocks noChangeAspect="1"/>
            </p:cNvGrpSpPr>
            <p:nvPr/>
          </p:nvGrpSpPr>
          <p:grpSpPr bwMode="auto">
            <a:xfrm>
              <a:off x="5462624" y="4131712"/>
              <a:ext cx="411767" cy="463717"/>
              <a:chOff x="731" y="-257"/>
              <a:chExt cx="4296" cy="4838"/>
            </a:xfrm>
            <a:solidFill>
              <a:schemeClr val="bg1"/>
            </a:solidFill>
          </p:grpSpPr>
          <p:sp>
            <p:nvSpPr>
              <p:cNvPr id="35" name="Freeform 149"/>
              <p:cNvSpPr>
                <a:spLocks/>
              </p:cNvSpPr>
              <p:nvPr/>
            </p:nvSpPr>
            <p:spPr bwMode="auto">
              <a:xfrm>
                <a:off x="1881" y="865"/>
                <a:ext cx="2005" cy="3716"/>
              </a:xfrm>
              <a:custGeom>
                <a:avLst/>
                <a:gdLst>
                  <a:gd name="T0" fmla="*/ 279 w 849"/>
                  <a:gd name="T1" fmla="*/ 1573 h 1573"/>
                  <a:gd name="T2" fmla="*/ 275 w 849"/>
                  <a:gd name="T3" fmla="*/ 1565 h 1573"/>
                  <a:gd name="T4" fmla="*/ 202 w 849"/>
                  <a:gd name="T5" fmla="*/ 1450 h 1573"/>
                  <a:gd name="T6" fmla="*/ 188 w 849"/>
                  <a:gd name="T7" fmla="*/ 1016 h 1573"/>
                  <a:gd name="T8" fmla="*/ 183 w 849"/>
                  <a:gd name="T9" fmla="*/ 803 h 1573"/>
                  <a:gd name="T10" fmla="*/ 159 w 849"/>
                  <a:gd name="T11" fmla="*/ 777 h 1573"/>
                  <a:gd name="T12" fmla="*/ 102 w 849"/>
                  <a:gd name="T13" fmla="*/ 761 h 1573"/>
                  <a:gd name="T14" fmla="*/ 34 w 849"/>
                  <a:gd name="T15" fmla="*/ 670 h 1573"/>
                  <a:gd name="T16" fmla="*/ 5 w 849"/>
                  <a:gd name="T17" fmla="*/ 471 h 1573"/>
                  <a:gd name="T18" fmla="*/ 8 w 849"/>
                  <a:gd name="T19" fmla="*/ 291 h 1573"/>
                  <a:gd name="T20" fmla="*/ 30 w 849"/>
                  <a:gd name="T21" fmla="*/ 119 h 1573"/>
                  <a:gd name="T22" fmla="*/ 132 w 849"/>
                  <a:gd name="T23" fmla="*/ 21 h 1573"/>
                  <a:gd name="T24" fmla="*/ 295 w 849"/>
                  <a:gd name="T25" fmla="*/ 2 h 1573"/>
                  <a:gd name="T26" fmla="*/ 333 w 849"/>
                  <a:gd name="T27" fmla="*/ 21 h 1573"/>
                  <a:gd name="T28" fmla="*/ 413 w 849"/>
                  <a:gd name="T29" fmla="*/ 142 h 1573"/>
                  <a:gd name="T30" fmla="*/ 433 w 849"/>
                  <a:gd name="T31" fmla="*/ 142 h 1573"/>
                  <a:gd name="T32" fmla="*/ 510 w 849"/>
                  <a:gd name="T33" fmla="*/ 25 h 1573"/>
                  <a:gd name="T34" fmla="*/ 560 w 849"/>
                  <a:gd name="T35" fmla="*/ 3 h 1573"/>
                  <a:gd name="T36" fmla="*/ 736 w 849"/>
                  <a:gd name="T37" fmla="*/ 25 h 1573"/>
                  <a:gd name="T38" fmla="*/ 813 w 849"/>
                  <a:gd name="T39" fmla="*/ 97 h 1573"/>
                  <a:gd name="T40" fmla="*/ 844 w 849"/>
                  <a:gd name="T41" fmla="*/ 439 h 1573"/>
                  <a:gd name="T42" fmla="*/ 814 w 849"/>
                  <a:gd name="T43" fmla="*/ 660 h 1573"/>
                  <a:gd name="T44" fmla="*/ 687 w 849"/>
                  <a:gd name="T45" fmla="*/ 777 h 1573"/>
                  <a:gd name="T46" fmla="*/ 663 w 849"/>
                  <a:gd name="T47" fmla="*/ 803 h 1573"/>
                  <a:gd name="T48" fmla="*/ 647 w 849"/>
                  <a:gd name="T49" fmla="*/ 1364 h 1573"/>
                  <a:gd name="T50" fmla="*/ 643 w 849"/>
                  <a:gd name="T51" fmla="*/ 1468 h 1573"/>
                  <a:gd name="T52" fmla="*/ 581 w 849"/>
                  <a:gd name="T53" fmla="*/ 1561 h 1573"/>
                  <a:gd name="T54" fmla="*/ 564 w 849"/>
                  <a:gd name="T55" fmla="*/ 1571 h 1573"/>
                  <a:gd name="T56" fmla="*/ 565 w 849"/>
                  <a:gd name="T57" fmla="*/ 1572 h 1573"/>
                  <a:gd name="T58" fmla="*/ 567 w 849"/>
                  <a:gd name="T59" fmla="*/ 1573 h 1573"/>
                  <a:gd name="T60" fmla="*/ 507 w 849"/>
                  <a:gd name="T61" fmla="*/ 1573 h 1573"/>
                  <a:gd name="T62" fmla="*/ 434 w 849"/>
                  <a:gd name="T63" fmla="*/ 1532 h 1573"/>
                  <a:gd name="T64" fmla="*/ 409 w 849"/>
                  <a:gd name="T65" fmla="*/ 1534 h 1573"/>
                  <a:gd name="T66" fmla="*/ 349 w 849"/>
                  <a:gd name="T67" fmla="*/ 1568 h 1573"/>
                  <a:gd name="T68" fmla="*/ 347 w 849"/>
                  <a:gd name="T69" fmla="*/ 1573 h 1573"/>
                  <a:gd name="T70" fmla="*/ 339 w 849"/>
                  <a:gd name="T71" fmla="*/ 1573 h 1573"/>
                  <a:gd name="T72" fmla="*/ 339 w 849"/>
                  <a:gd name="T73" fmla="*/ 1570 h 1573"/>
                  <a:gd name="T74" fmla="*/ 335 w 849"/>
                  <a:gd name="T75" fmla="*/ 1573 h 1573"/>
                  <a:gd name="T76" fmla="*/ 279 w 849"/>
                  <a:gd name="T77" fmla="*/ 1573 h 1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9" h="1573">
                    <a:moveTo>
                      <a:pt x="279" y="1573"/>
                    </a:moveTo>
                    <a:cubicBezTo>
                      <a:pt x="286" y="1566"/>
                      <a:pt x="277" y="1566"/>
                      <a:pt x="275" y="1565"/>
                    </a:cubicBezTo>
                    <a:cubicBezTo>
                      <a:pt x="225" y="1543"/>
                      <a:pt x="204" y="1505"/>
                      <a:pt x="202" y="1450"/>
                    </a:cubicBezTo>
                    <a:cubicBezTo>
                      <a:pt x="199" y="1305"/>
                      <a:pt x="193" y="1161"/>
                      <a:pt x="188" y="1016"/>
                    </a:cubicBezTo>
                    <a:cubicBezTo>
                      <a:pt x="186" y="945"/>
                      <a:pt x="184" y="874"/>
                      <a:pt x="183" y="803"/>
                    </a:cubicBezTo>
                    <a:cubicBezTo>
                      <a:pt x="183" y="784"/>
                      <a:pt x="175" y="778"/>
                      <a:pt x="159" y="777"/>
                    </a:cubicBezTo>
                    <a:cubicBezTo>
                      <a:pt x="139" y="776"/>
                      <a:pt x="120" y="770"/>
                      <a:pt x="102" y="761"/>
                    </a:cubicBezTo>
                    <a:cubicBezTo>
                      <a:pt x="63" y="743"/>
                      <a:pt x="41" y="714"/>
                      <a:pt x="34" y="670"/>
                    </a:cubicBezTo>
                    <a:cubicBezTo>
                      <a:pt x="24" y="603"/>
                      <a:pt x="10" y="538"/>
                      <a:pt x="5" y="471"/>
                    </a:cubicBezTo>
                    <a:cubicBezTo>
                      <a:pt x="0" y="411"/>
                      <a:pt x="1" y="351"/>
                      <a:pt x="8" y="291"/>
                    </a:cubicBezTo>
                    <a:cubicBezTo>
                      <a:pt x="15" y="234"/>
                      <a:pt x="25" y="177"/>
                      <a:pt x="30" y="119"/>
                    </a:cubicBezTo>
                    <a:cubicBezTo>
                      <a:pt x="34" y="65"/>
                      <a:pt x="63" y="27"/>
                      <a:pt x="132" y="21"/>
                    </a:cubicBezTo>
                    <a:cubicBezTo>
                      <a:pt x="186" y="16"/>
                      <a:pt x="240" y="9"/>
                      <a:pt x="295" y="2"/>
                    </a:cubicBezTo>
                    <a:cubicBezTo>
                      <a:pt x="312" y="0"/>
                      <a:pt x="324" y="6"/>
                      <a:pt x="333" y="21"/>
                    </a:cubicBezTo>
                    <a:cubicBezTo>
                      <a:pt x="360" y="61"/>
                      <a:pt x="387" y="101"/>
                      <a:pt x="413" y="142"/>
                    </a:cubicBezTo>
                    <a:cubicBezTo>
                      <a:pt x="422" y="155"/>
                      <a:pt x="425" y="154"/>
                      <a:pt x="433" y="142"/>
                    </a:cubicBezTo>
                    <a:cubicBezTo>
                      <a:pt x="458" y="103"/>
                      <a:pt x="485" y="65"/>
                      <a:pt x="510" y="25"/>
                    </a:cubicBezTo>
                    <a:cubicBezTo>
                      <a:pt x="522" y="6"/>
                      <a:pt x="536" y="0"/>
                      <a:pt x="560" y="3"/>
                    </a:cubicBezTo>
                    <a:cubicBezTo>
                      <a:pt x="618" y="12"/>
                      <a:pt x="677" y="17"/>
                      <a:pt x="736" y="25"/>
                    </a:cubicBezTo>
                    <a:cubicBezTo>
                      <a:pt x="776" y="30"/>
                      <a:pt x="808" y="58"/>
                      <a:pt x="813" y="97"/>
                    </a:cubicBezTo>
                    <a:cubicBezTo>
                      <a:pt x="827" y="211"/>
                      <a:pt x="849" y="324"/>
                      <a:pt x="844" y="439"/>
                    </a:cubicBezTo>
                    <a:cubicBezTo>
                      <a:pt x="840" y="513"/>
                      <a:pt x="827" y="587"/>
                      <a:pt x="814" y="660"/>
                    </a:cubicBezTo>
                    <a:cubicBezTo>
                      <a:pt x="799" y="736"/>
                      <a:pt x="765" y="767"/>
                      <a:pt x="687" y="777"/>
                    </a:cubicBezTo>
                    <a:cubicBezTo>
                      <a:pt x="671" y="779"/>
                      <a:pt x="664" y="784"/>
                      <a:pt x="663" y="803"/>
                    </a:cubicBezTo>
                    <a:cubicBezTo>
                      <a:pt x="659" y="990"/>
                      <a:pt x="653" y="1177"/>
                      <a:pt x="647" y="1364"/>
                    </a:cubicBezTo>
                    <a:cubicBezTo>
                      <a:pt x="646" y="1399"/>
                      <a:pt x="645" y="1433"/>
                      <a:pt x="643" y="1468"/>
                    </a:cubicBezTo>
                    <a:cubicBezTo>
                      <a:pt x="641" y="1511"/>
                      <a:pt x="618" y="1541"/>
                      <a:pt x="581" y="1561"/>
                    </a:cubicBezTo>
                    <a:cubicBezTo>
                      <a:pt x="575" y="1564"/>
                      <a:pt x="567" y="1564"/>
                      <a:pt x="564" y="1571"/>
                    </a:cubicBezTo>
                    <a:cubicBezTo>
                      <a:pt x="564" y="1571"/>
                      <a:pt x="565" y="1572"/>
                      <a:pt x="565" y="1572"/>
                    </a:cubicBezTo>
                    <a:cubicBezTo>
                      <a:pt x="566" y="1572"/>
                      <a:pt x="567" y="1573"/>
                      <a:pt x="567" y="1573"/>
                    </a:cubicBezTo>
                    <a:cubicBezTo>
                      <a:pt x="547" y="1573"/>
                      <a:pt x="527" y="1573"/>
                      <a:pt x="507" y="1573"/>
                    </a:cubicBezTo>
                    <a:cubicBezTo>
                      <a:pt x="482" y="1561"/>
                      <a:pt x="455" y="1552"/>
                      <a:pt x="434" y="1532"/>
                    </a:cubicBezTo>
                    <a:cubicBezTo>
                      <a:pt x="427" y="1525"/>
                      <a:pt x="416" y="1527"/>
                      <a:pt x="409" y="1534"/>
                    </a:cubicBezTo>
                    <a:cubicBezTo>
                      <a:pt x="391" y="1550"/>
                      <a:pt x="372" y="1562"/>
                      <a:pt x="349" y="1568"/>
                    </a:cubicBezTo>
                    <a:cubicBezTo>
                      <a:pt x="346" y="1568"/>
                      <a:pt x="344" y="1570"/>
                      <a:pt x="347" y="1573"/>
                    </a:cubicBezTo>
                    <a:cubicBezTo>
                      <a:pt x="345" y="1573"/>
                      <a:pt x="342" y="1573"/>
                      <a:pt x="339" y="1573"/>
                    </a:cubicBezTo>
                    <a:cubicBezTo>
                      <a:pt x="339" y="1572"/>
                      <a:pt x="339" y="1571"/>
                      <a:pt x="339" y="1570"/>
                    </a:cubicBezTo>
                    <a:cubicBezTo>
                      <a:pt x="338" y="1571"/>
                      <a:pt x="336" y="1572"/>
                      <a:pt x="335" y="1573"/>
                    </a:cubicBezTo>
                    <a:cubicBezTo>
                      <a:pt x="317" y="1573"/>
                      <a:pt x="298" y="1573"/>
                      <a:pt x="279" y="15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66481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32962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99443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65925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332406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98887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65368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731849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" name="Freeform 150"/>
              <p:cNvSpPr>
                <a:spLocks/>
              </p:cNvSpPr>
              <p:nvPr/>
            </p:nvSpPr>
            <p:spPr bwMode="auto">
              <a:xfrm>
                <a:off x="3608" y="1011"/>
                <a:ext cx="1419" cy="3570"/>
              </a:xfrm>
              <a:custGeom>
                <a:avLst/>
                <a:gdLst>
                  <a:gd name="T0" fmla="*/ 60 w 601"/>
                  <a:gd name="T1" fmla="*/ 1511 h 1511"/>
                  <a:gd name="T2" fmla="*/ 26 w 601"/>
                  <a:gd name="T3" fmla="*/ 1488 h 1511"/>
                  <a:gd name="T4" fmla="*/ 5 w 601"/>
                  <a:gd name="T5" fmla="*/ 1438 h 1511"/>
                  <a:gd name="T6" fmla="*/ 11 w 601"/>
                  <a:gd name="T7" fmla="*/ 1357 h 1511"/>
                  <a:gd name="T8" fmla="*/ 15 w 601"/>
                  <a:gd name="T9" fmla="*/ 1223 h 1511"/>
                  <a:gd name="T10" fmla="*/ 25 w 601"/>
                  <a:gd name="T11" fmla="*/ 899 h 1511"/>
                  <a:gd name="T12" fmla="*/ 28 w 601"/>
                  <a:gd name="T13" fmla="*/ 813 h 1511"/>
                  <a:gd name="T14" fmla="*/ 44 w 601"/>
                  <a:gd name="T15" fmla="*/ 791 h 1511"/>
                  <a:gd name="T16" fmla="*/ 177 w 601"/>
                  <a:gd name="T17" fmla="*/ 623 h 1511"/>
                  <a:gd name="T18" fmla="*/ 211 w 601"/>
                  <a:gd name="T19" fmla="*/ 344 h 1511"/>
                  <a:gd name="T20" fmla="*/ 198 w 601"/>
                  <a:gd name="T21" fmla="*/ 175 h 1511"/>
                  <a:gd name="T22" fmla="*/ 207 w 601"/>
                  <a:gd name="T23" fmla="*/ 131 h 1511"/>
                  <a:gd name="T24" fmla="*/ 278 w 601"/>
                  <a:gd name="T25" fmla="*/ 25 h 1511"/>
                  <a:gd name="T26" fmla="*/ 321 w 601"/>
                  <a:gd name="T27" fmla="*/ 3 h 1511"/>
                  <a:gd name="T28" fmla="*/ 501 w 601"/>
                  <a:gd name="T29" fmla="*/ 24 h 1511"/>
                  <a:gd name="T30" fmla="*/ 568 w 601"/>
                  <a:gd name="T31" fmla="*/ 88 h 1511"/>
                  <a:gd name="T32" fmla="*/ 600 w 601"/>
                  <a:gd name="T33" fmla="*/ 381 h 1511"/>
                  <a:gd name="T34" fmla="*/ 571 w 601"/>
                  <a:gd name="T35" fmla="*/ 629 h 1511"/>
                  <a:gd name="T36" fmla="*/ 445 w 601"/>
                  <a:gd name="T37" fmla="*/ 747 h 1511"/>
                  <a:gd name="T38" fmla="*/ 427 w 601"/>
                  <a:gd name="T39" fmla="*/ 765 h 1511"/>
                  <a:gd name="T40" fmla="*/ 421 w 601"/>
                  <a:gd name="T41" fmla="*/ 923 h 1511"/>
                  <a:gd name="T42" fmla="*/ 412 w 601"/>
                  <a:gd name="T43" fmla="*/ 1239 h 1511"/>
                  <a:gd name="T44" fmla="*/ 405 w 601"/>
                  <a:gd name="T45" fmla="*/ 1414 h 1511"/>
                  <a:gd name="T46" fmla="*/ 347 w 601"/>
                  <a:gd name="T47" fmla="*/ 1499 h 1511"/>
                  <a:gd name="T48" fmla="*/ 332 w 601"/>
                  <a:gd name="T49" fmla="*/ 1511 h 1511"/>
                  <a:gd name="T50" fmla="*/ 268 w 601"/>
                  <a:gd name="T51" fmla="*/ 1511 h 1511"/>
                  <a:gd name="T52" fmla="*/ 212 w 601"/>
                  <a:gd name="T53" fmla="*/ 1476 h 1511"/>
                  <a:gd name="T54" fmla="*/ 176 w 601"/>
                  <a:gd name="T55" fmla="*/ 1477 h 1511"/>
                  <a:gd name="T56" fmla="*/ 134 w 601"/>
                  <a:gd name="T57" fmla="*/ 1502 h 1511"/>
                  <a:gd name="T58" fmla="*/ 124 w 601"/>
                  <a:gd name="T59" fmla="*/ 1511 h 1511"/>
                  <a:gd name="T60" fmla="*/ 60 w 601"/>
                  <a:gd name="T61" fmla="*/ 1511 h 1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01" h="1511">
                    <a:moveTo>
                      <a:pt x="60" y="1511"/>
                    </a:moveTo>
                    <a:cubicBezTo>
                      <a:pt x="53" y="1497"/>
                      <a:pt x="37" y="1497"/>
                      <a:pt x="26" y="1488"/>
                    </a:cubicBezTo>
                    <a:cubicBezTo>
                      <a:pt x="9" y="1475"/>
                      <a:pt x="0" y="1462"/>
                      <a:pt x="5" y="1438"/>
                    </a:cubicBezTo>
                    <a:cubicBezTo>
                      <a:pt x="11" y="1412"/>
                      <a:pt x="10" y="1384"/>
                      <a:pt x="11" y="1357"/>
                    </a:cubicBezTo>
                    <a:cubicBezTo>
                      <a:pt x="13" y="1312"/>
                      <a:pt x="13" y="1267"/>
                      <a:pt x="15" y="1223"/>
                    </a:cubicBezTo>
                    <a:cubicBezTo>
                      <a:pt x="20" y="1115"/>
                      <a:pt x="21" y="1007"/>
                      <a:pt x="25" y="899"/>
                    </a:cubicBezTo>
                    <a:cubicBezTo>
                      <a:pt x="25" y="871"/>
                      <a:pt x="27" y="842"/>
                      <a:pt x="28" y="813"/>
                    </a:cubicBezTo>
                    <a:cubicBezTo>
                      <a:pt x="28" y="802"/>
                      <a:pt x="33" y="796"/>
                      <a:pt x="44" y="791"/>
                    </a:cubicBezTo>
                    <a:cubicBezTo>
                      <a:pt x="118" y="759"/>
                      <a:pt x="163" y="705"/>
                      <a:pt x="177" y="623"/>
                    </a:cubicBezTo>
                    <a:cubicBezTo>
                      <a:pt x="193" y="530"/>
                      <a:pt x="209" y="438"/>
                      <a:pt x="211" y="344"/>
                    </a:cubicBezTo>
                    <a:cubicBezTo>
                      <a:pt x="212" y="287"/>
                      <a:pt x="206" y="231"/>
                      <a:pt x="198" y="175"/>
                    </a:cubicBezTo>
                    <a:cubicBezTo>
                      <a:pt x="195" y="158"/>
                      <a:pt x="198" y="145"/>
                      <a:pt x="207" y="131"/>
                    </a:cubicBezTo>
                    <a:cubicBezTo>
                      <a:pt x="232" y="96"/>
                      <a:pt x="255" y="61"/>
                      <a:pt x="278" y="25"/>
                    </a:cubicBezTo>
                    <a:cubicBezTo>
                      <a:pt x="289" y="9"/>
                      <a:pt x="301" y="0"/>
                      <a:pt x="321" y="3"/>
                    </a:cubicBezTo>
                    <a:cubicBezTo>
                      <a:pt x="381" y="10"/>
                      <a:pt x="441" y="16"/>
                      <a:pt x="501" y="24"/>
                    </a:cubicBezTo>
                    <a:cubicBezTo>
                      <a:pt x="537" y="30"/>
                      <a:pt x="562" y="53"/>
                      <a:pt x="568" y="88"/>
                    </a:cubicBezTo>
                    <a:cubicBezTo>
                      <a:pt x="583" y="185"/>
                      <a:pt x="598" y="283"/>
                      <a:pt x="600" y="381"/>
                    </a:cubicBezTo>
                    <a:cubicBezTo>
                      <a:pt x="601" y="465"/>
                      <a:pt x="586" y="547"/>
                      <a:pt x="571" y="629"/>
                    </a:cubicBezTo>
                    <a:cubicBezTo>
                      <a:pt x="556" y="706"/>
                      <a:pt x="525" y="736"/>
                      <a:pt x="445" y="747"/>
                    </a:cubicBezTo>
                    <a:cubicBezTo>
                      <a:pt x="433" y="748"/>
                      <a:pt x="429" y="753"/>
                      <a:pt x="427" y="765"/>
                    </a:cubicBezTo>
                    <a:cubicBezTo>
                      <a:pt x="421" y="818"/>
                      <a:pt x="424" y="871"/>
                      <a:pt x="421" y="923"/>
                    </a:cubicBezTo>
                    <a:cubicBezTo>
                      <a:pt x="416" y="1028"/>
                      <a:pt x="415" y="1133"/>
                      <a:pt x="412" y="1239"/>
                    </a:cubicBezTo>
                    <a:cubicBezTo>
                      <a:pt x="410" y="1297"/>
                      <a:pt x="408" y="1356"/>
                      <a:pt x="405" y="1414"/>
                    </a:cubicBezTo>
                    <a:cubicBezTo>
                      <a:pt x="403" y="1454"/>
                      <a:pt x="380" y="1480"/>
                      <a:pt x="347" y="1499"/>
                    </a:cubicBezTo>
                    <a:cubicBezTo>
                      <a:pt x="341" y="1502"/>
                      <a:pt x="333" y="1502"/>
                      <a:pt x="332" y="1511"/>
                    </a:cubicBezTo>
                    <a:cubicBezTo>
                      <a:pt x="311" y="1511"/>
                      <a:pt x="290" y="1511"/>
                      <a:pt x="268" y="1511"/>
                    </a:cubicBezTo>
                    <a:cubicBezTo>
                      <a:pt x="251" y="1496"/>
                      <a:pt x="228" y="1492"/>
                      <a:pt x="212" y="1476"/>
                    </a:cubicBezTo>
                    <a:cubicBezTo>
                      <a:pt x="200" y="1464"/>
                      <a:pt x="187" y="1466"/>
                      <a:pt x="176" y="1477"/>
                    </a:cubicBezTo>
                    <a:cubicBezTo>
                      <a:pt x="164" y="1489"/>
                      <a:pt x="150" y="1497"/>
                      <a:pt x="134" y="1502"/>
                    </a:cubicBezTo>
                    <a:cubicBezTo>
                      <a:pt x="129" y="1504"/>
                      <a:pt x="125" y="1505"/>
                      <a:pt x="124" y="1511"/>
                    </a:cubicBezTo>
                    <a:cubicBezTo>
                      <a:pt x="103" y="1511"/>
                      <a:pt x="82" y="1511"/>
                      <a:pt x="60" y="15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66481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32962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99443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65925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332406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98887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65368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731849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" name="Freeform 151"/>
              <p:cNvSpPr>
                <a:spLocks/>
              </p:cNvSpPr>
              <p:nvPr/>
            </p:nvSpPr>
            <p:spPr bwMode="auto">
              <a:xfrm>
                <a:off x="731" y="1011"/>
                <a:ext cx="1417" cy="3570"/>
              </a:xfrm>
              <a:custGeom>
                <a:avLst/>
                <a:gdLst>
                  <a:gd name="T0" fmla="*/ 270 w 600"/>
                  <a:gd name="T1" fmla="*/ 1511 h 1511"/>
                  <a:gd name="T2" fmla="*/ 265 w 600"/>
                  <a:gd name="T3" fmla="*/ 1503 h 1511"/>
                  <a:gd name="T4" fmla="*/ 194 w 600"/>
                  <a:gd name="T5" fmla="*/ 1384 h 1511"/>
                  <a:gd name="T6" fmla="*/ 191 w 600"/>
                  <a:gd name="T7" fmla="*/ 1257 h 1511"/>
                  <a:gd name="T8" fmla="*/ 182 w 600"/>
                  <a:gd name="T9" fmla="*/ 927 h 1511"/>
                  <a:gd name="T10" fmla="*/ 175 w 600"/>
                  <a:gd name="T11" fmla="*/ 767 h 1511"/>
                  <a:gd name="T12" fmla="*/ 155 w 600"/>
                  <a:gd name="T13" fmla="*/ 746 h 1511"/>
                  <a:gd name="T14" fmla="*/ 79 w 600"/>
                  <a:gd name="T15" fmla="*/ 719 h 1511"/>
                  <a:gd name="T16" fmla="*/ 38 w 600"/>
                  <a:gd name="T17" fmla="*/ 664 h 1511"/>
                  <a:gd name="T18" fmla="*/ 2 w 600"/>
                  <a:gd name="T19" fmla="*/ 371 h 1511"/>
                  <a:gd name="T20" fmla="*/ 24 w 600"/>
                  <a:gd name="T21" fmla="*/ 161 h 1511"/>
                  <a:gd name="T22" fmla="*/ 33 w 600"/>
                  <a:gd name="T23" fmla="*/ 94 h 1511"/>
                  <a:gd name="T24" fmla="*/ 105 w 600"/>
                  <a:gd name="T25" fmla="*/ 23 h 1511"/>
                  <a:gd name="T26" fmla="*/ 273 w 600"/>
                  <a:gd name="T27" fmla="*/ 3 h 1511"/>
                  <a:gd name="T28" fmla="*/ 327 w 600"/>
                  <a:gd name="T29" fmla="*/ 28 h 1511"/>
                  <a:gd name="T30" fmla="*/ 381 w 600"/>
                  <a:gd name="T31" fmla="*/ 110 h 1511"/>
                  <a:gd name="T32" fmla="*/ 402 w 600"/>
                  <a:gd name="T33" fmla="*/ 197 h 1511"/>
                  <a:gd name="T34" fmla="*/ 424 w 600"/>
                  <a:gd name="T35" fmla="*/ 615 h 1511"/>
                  <a:gd name="T36" fmla="*/ 490 w 600"/>
                  <a:gd name="T37" fmla="*/ 748 h 1511"/>
                  <a:gd name="T38" fmla="*/ 557 w 600"/>
                  <a:gd name="T39" fmla="*/ 791 h 1511"/>
                  <a:gd name="T40" fmla="*/ 575 w 600"/>
                  <a:gd name="T41" fmla="*/ 816 h 1511"/>
                  <a:gd name="T42" fmla="*/ 583 w 600"/>
                  <a:gd name="T43" fmla="*/ 1101 h 1511"/>
                  <a:gd name="T44" fmla="*/ 594 w 600"/>
                  <a:gd name="T45" fmla="*/ 1422 h 1511"/>
                  <a:gd name="T46" fmla="*/ 595 w 600"/>
                  <a:gd name="T47" fmla="*/ 1430 h 1511"/>
                  <a:gd name="T48" fmla="*/ 557 w 600"/>
                  <a:gd name="T49" fmla="*/ 1499 h 1511"/>
                  <a:gd name="T50" fmla="*/ 542 w 600"/>
                  <a:gd name="T51" fmla="*/ 1511 h 1511"/>
                  <a:gd name="T52" fmla="*/ 478 w 600"/>
                  <a:gd name="T53" fmla="*/ 1511 h 1511"/>
                  <a:gd name="T54" fmla="*/ 474 w 600"/>
                  <a:gd name="T55" fmla="*/ 1505 h 1511"/>
                  <a:gd name="T56" fmla="*/ 421 w 600"/>
                  <a:gd name="T57" fmla="*/ 1473 h 1511"/>
                  <a:gd name="T58" fmla="*/ 401 w 600"/>
                  <a:gd name="T59" fmla="*/ 1470 h 1511"/>
                  <a:gd name="T60" fmla="*/ 334 w 600"/>
                  <a:gd name="T61" fmla="*/ 1511 h 1511"/>
                  <a:gd name="T62" fmla="*/ 270 w 600"/>
                  <a:gd name="T63" fmla="*/ 1511 h 1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0" h="1511">
                    <a:moveTo>
                      <a:pt x="270" y="1511"/>
                    </a:moveTo>
                    <a:cubicBezTo>
                      <a:pt x="270" y="1507"/>
                      <a:pt x="268" y="1505"/>
                      <a:pt x="265" y="1503"/>
                    </a:cubicBezTo>
                    <a:cubicBezTo>
                      <a:pt x="212" y="1481"/>
                      <a:pt x="195" y="1438"/>
                      <a:pt x="194" y="1384"/>
                    </a:cubicBezTo>
                    <a:cubicBezTo>
                      <a:pt x="194" y="1342"/>
                      <a:pt x="193" y="1299"/>
                      <a:pt x="191" y="1257"/>
                    </a:cubicBezTo>
                    <a:cubicBezTo>
                      <a:pt x="187" y="1147"/>
                      <a:pt x="185" y="1037"/>
                      <a:pt x="182" y="927"/>
                    </a:cubicBezTo>
                    <a:cubicBezTo>
                      <a:pt x="180" y="874"/>
                      <a:pt x="177" y="821"/>
                      <a:pt x="175" y="767"/>
                    </a:cubicBezTo>
                    <a:cubicBezTo>
                      <a:pt x="175" y="753"/>
                      <a:pt x="169" y="748"/>
                      <a:pt x="155" y="746"/>
                    </a:cubicBezTo>
                    <a:cubicBezTo>
                      <a:pt x="127" y="744"/>
                      <a:pt x="102" y="735"/>
                      <a:pt x="79" y="719"/>
                    </a:cubicBezTo>
                    <a:cubicBezTo>
                      <a:pt x="59" y="705"/>
                      <a:pt x="43" y="688"/>
                      <a:pt x="38" y="664"/>
                    </a:cubicBezTo>
                    <a:cubicBezTo>
                      <a:pt x="20" y="567"/>
                      <a:pt x="0" y="470"/>
                      <a:pt x="2" y="371"/>
                    </a:cubicBezTo>
                    <a:cubicBezTo>
                      <a:pt x="4" y="301"/>
                      <a:pt x="15" y="231"/>
                      <a:pt x="24" y="161"/>
                    </a:cubicBezTo>
                    <a:cubicBezTo>
                      <a:pt x="27" y="138"/>
                      <a:pt x="29" y="116"/>
                      <a:pt x="33" y="94"/>
                    </a:cubicBezTo>
                    <a:cubicBezTo>
                      <a:pt x="40" y="55"/>
                      <a:pt x="66" y="29"/>
                      <a:pt x="105" y="23"/>
                    </a:cubicBezTo>
                    <a:cubicBezTo>
                      <a:pt x="161" y="16"/>
                      <a:pt x="217" y="10"/>
                      <a:pt x="273" y="3"/>
                    </a:cubicBezTo>
                    <a:cubicBezTo>
                      <a:pt x="297" y="0"/>
                      <a:pt x="314" y="7"/>
                      <a:pt x="327" y="28"/>
                    </a:cubicBezTo>
                    <a:cubicBezTo>
                      <a:pt x="343" y="56"/>
                      <a:pt x="361" y="84"/>
                      <a:pt x="381" y="110"/>
                    </a:cubicBezTo>
                    <a:cubicBezTo>
                      <a:pt x="402" y="136"/>
                      <a:pt x="408" y="164"/>
                      <a:pt x="402" y="197"/>
                    </a:cubicBezTo>
                    <a:cubicBezTo>
                      <a:pt x="380" y="337"/>
                      <a:pt x="398" y="476"/>
                      <a:pt x="424" y="615"/>
                    </a:cubicBezTo>
                    <a:cubicBezTo>
                      <a:pt x="434" y="666"/>
                      <a:pt x="449" y="713"/>
                      <a:pt x="490" y="748"/>
                    </a:cubicBezTo>
                    <a:cubicBezTo>
                      <a:pt x="510" y="766"/>
                      <a:pt x="532" y="781"/>
                      <a:pt x="557" y="791"/>
                    </a:cubicBezTo>
                    <a:cubicBezTo>
                      <a:pt x="569" y="796"/>
                      <a:pt x="574" y="802"/>
                      <a:pt x="575" y="816"/>
                    </a:cubicBezTo>
                    <a:cubicBezTo>
                      <a:pt x="577" y="911"/>
                      <a:pt x="580" y="1006"/>
                      <a:pt x="583" y="1101"/>
                    </a:cubicBezTo>
                    <a:cubicBezTo>
                      <a:pt x="586" y="1208"/>
                      <a:pt x="590" y="1315"/>
                      <a:pt x="594" y="1422"/>
                    </a:cubicBezTo>
                    <a:cubicBezTo>
                      <a:pt x="594" y="1425"/>
                      <a:pt x="595" y="1428"/>
                      <a:pt x="595" y="1430"/>
                    </a:cubicBezTo>
                    <a:cubicBezTo>
                      <a:pt x="600" y="1471"/>
                      <a:pt x="594" y="1482"/>
                      <a:pt x="557" y="1499"/>
                    </a:cubicBezTo>
                    <a:cubicBezTo>
                      <a:pt x="552" y="1502"/>
                      <a:pt x="544" y="1503"/>
                      <a:pt x="542" y="1511"/>
                    </a:cubicBezTo>
                    <a:cubicBezTo>
                      <a:pt x="521" y="1511"/>
                      <a:pt x="500" y="1511"/>
                      <a:pt x="478" y="1511"/>
                    </a:cubicBezTo>
                    <a:cubicBezTo>
                      <a:pt x="477" y="1509"/>
                      <a:pt x="476" y="1505"/>
                      <a:pt x="474" y="1505"/>
                    </a:cubicBezTo>
                    <a:cubicBezTo>
                      <a:pt x="454" y="1498"/>
                      <a:pt x="437" y="1487"/>
                      <a:pt x="421" y="1473"/>
                    </a:cubicBezTo>
                    <a:cubicBezTo>
                      <a:pt x="416" y="1468"/>
                      <a:pt x="407" y="1465"/>
                      <a:pt x="401" y="1470"/>
                    </a:cubicBezTo>
                    <a:cubicBezTo>
                      <a:pt x="380" y="1486"/>
                      <a:pt x="356" y="1496"/>
                      <a:pt x="334" y="1511"/>
                    </a:cubicBezTo>
                    <a:cubicBezTo>
                      <a:pt x="313" y="1511"/>
                      <a:pt x="292" y="1511"/>
                      <a:pt x="270" y="15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66481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32962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99443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65925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332406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98887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65368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731849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" name="Freeform 152"/>
              <p:cNvSpPr>
                <a:spLocks/>
              </p:cNvSpPr>
              <p:nvPr/>
            </p:nvSpPr>
            <p:spPr bwMode="auto">
              <a:xfrm>
                <a:off x="2417" y="-257"/>
                <a:ext cx="919" cy="1004"/>
              </a:xfrm>
              <a:custGeom>
                <a:avLst/>
                <a:gdLst>
                  <a:gd name="T0" fmla="*/ 236 w 389"/>
                  <a:gd name="T1" fmla="*/ 0 h 425"/>
                  <a:gd name="T2" fmla="*/ 244 w 389"/>
                  <a:gd name="T3" fmla="*/ 8 h 425"/>
                  <a:gd name="T4" fmla="*/ 369 w 389"/>
                  <a:gd name="T5" fmla="*/ 227 h 425"/>
                  <a:gd name="T6" fmla="*/ 286 w 389"/>
                  <a:gd name="T7" fmla="*/ 378 h 425"/>
                  <a:gd name="T8" fmla="*/ 113 w 389"/>
                  <a:gd name="T9" fmla="*/ 381 h 425"/>
                  <a:gd name="T10" fmla="*/ 28 w 389"/>
                  <a:gd name="T11" fmla="*/ 131 h 425"/>
                  <a:gd name="T12" fmla="*/ 139 w 389"/>
                  <a:gd name="T13" fmla="*/ 11 h 425"/>
                  <a:gd name="T14" fmla="*/ 154 w 389"/>
                  <a:gd name="T15" fmla="*/ 4 h 425"/>
                  <a:gd name="T16" fmla="*/ 155 w 389"/>
                  <a:gd name="T17" fmla="*/ 2 h 425"/>
                  <a:gd name="T18" fmla="*/ 152 w 389"/>
                  <a:gd name="T19" fmla="*/ 0 h 425"/>
                  <a:gd name="T20" fmla="*/ 172 w 389"/>
                  <a:gd name="T21" fmla="*/ 0 h 425"/>
                  <a:gd name="T22" fmla="*/ 180 w 389"/>
                  <a:gd name="T23" fmla="*/ 0 h 425"/>
                  <a:gd name="T24" fmla="*/ 224 w 389"/>
                  <a:gd name="T25" fmla="*/ 0 h 425"/>
                  <a:gd name="T26" fmla="*/ 228 w 389"/>
                  <a:gd name="T27" fmla="*/ 3 h 425"/>
                  <a:gd name="T28" fmla="*/ 228 w 389"/>
                  <a:gd name="T29" fmla="*/ 0 h 425"/>
                  <a:gd name="T30" fmla="*/ 236 w 389"/>
                  <a:gd name="T31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9" h="425">
                    <a:moveTo>
                      <a:pt x="236" y="0"/>
                    </a:moveTo>
                    <a:cubicBezTo>
                      <a:pt x="233" y="9"/>
                      <a:pt x="241" y="7"/>
                      <a:pt x="244" y="8"/>
                    </a:cubicBezTo>
                    <a:cubicBezTo>
                      <a:pt x="337" y="40"/>
                      <a:pt x="389" y="131"/>
                      <a:pt x="369" y="227"/>
                    </a:cubicBezTo>
                    <a:cubicBezTo>
                      <a:pt x="357" y="286"/>
                      <a:pt x="332" y="338"/>
                      <a:pt x="286" y="378"/>
                    </a:cubicBezTo>
                    <a:cubicBezTo>
                      <a:pt x="231" y="424"/>
                      <a:pt x="169" y="425"/>
                      <a:pt x="113" y="381"/>
                    </a:cubicBezTo>
                    <a:cubicBezTo>
                      <a:pt x="46" y="327"/>
                      <a:pt x="0" y="217"/>
                      <a:pt x="28" y="131"/>
                    </a:cubicBezTo>
                    <a:cubicBezTo>
                      <a:pt x="46" y="74"/>
                      <a:pt x="82" y="33"/>
                      <a:pt x="139" y="11"/>
                    </a:cubicBezTo>
                    <a:cubicBezTo>
                      <a:pt x="144" y="9"/>
                      <a:pt x="149" y="6"/>
                      <a:pt x="154" y="4"/>
                    </a:cubicBezTo>
                    <a:cubicBezTo>
                      <a:pt x="155" y="3"/>
                      <a:pt x="155" y="2"/>
                      <a:pt x="155" y="2"/>
                    </a:cubicBezTo>
                    <a:cubicBezTo>
                      <a:pt x="154" y="1"/>
                      <a:pt x="153" y="0"/>
                      <a:pt x="152" y="0"/>
                    </a:cubicBezTo>
                    <a:cubicBezTo>
                      <a:pt x="159" y="0"/>
                      <a:pt x="166" y="0"/>
                      <a:pt x="172" y="0"/>
                    </a:cubicBezTo>
                    <a:cubicBezTo>
                      <a:pt x="175" y="6"/>
                      <a:pt x="178" y="2"/>
                      <a:pt x="180" y="0"/>
                    </a:cubicBezTo>
                    <a:cubicBezTo>
                      <a:pt x="195" y="0"/>
                      <a:pt x="210" y="0"/>
                      <a:pt x="224" y="0"/>
                    </a:cubicBezTo>
                    <a:cubicBezTo>
                      <a:pt x="225" y="2"/>
                      <a:pt x="226" y="3"/>
                      <a:pt x="228" y="3"/>
                    </a:cubicBezTo>
                    <a:cubicBezTo>
                      <a:pt x="228" y="3"/>
                      <a:pt x="228" y="1"/>
                      <a:pt x="228" y="0"/>
                    </a:cubicBezTo>
                    <a:cubicBezTo>
                      <a:pt x="231" y="0"/>
                      <a:pt x="234" y="0"/>
                      <a:pt x="23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66481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32962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99443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65925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332406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98887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65368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731849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" name="Freeform 155"/>
              <p:cNvSpPr>
                <a:spLocks/>
              </p:cNvSpPr>
              <p:nvPr/>
            </p:nvSpPr>
            <p:spPr bwMode="auto">
              <a:xfrm>
                <a:off x="1293" y="-73"/>
                <a:ext cx="857" cy="971"/>
              </a:xfrm>
              <a:custGeom>
                <a:avLst/>
                <a:gdLst>
                  <a:gd name="T0" fmla="*/ 0 w 363"/>
                  <a:gd name="T1" fmla="*/ 179 h 411"/>
                  <a:gd name="T2" fmla="*/ 164 w 363"/>
                  <a:gd name="T3" fmla="*/ 3 h 411"/>
                  <a:gd name="T4" fmla="*/ 328 w 363"/>
                  <a:gd name="T5" fmla="*/ 118 h 411"/>
                  <a:gd name="T6" fmla="*/ 232 w 363"/>
                  <a:gd name="T7" fmla="*/ 382 h 411"/>
                  <a:gd name="T8" fmla="*/ 78 w 363"/>
                  <a:gd name="T9" fmla="*/ 358 h 411"/>
                  <a:gd name="T10" fmla="*/ 0 w 363"/>
                  <a:gd name="T11" fmla="*/ 179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3" h="411">
                    <a:moveTo>
                      <a:pt x="0" y="179"/>
                    </a:moveTo>
                    <a:cubicBezTo>
                      <a:pt x="1" y="84"/>
                      <a:pt x="69" y="7"/>
                      <a:pt x="164" y="3"/>
                    </a:cubicBezTo>
                    <a:cubicBezTo>
                      <a:pt x="234" y="0"/>
                      <a:pt x="298" y="39"/>
                      <a:pt x="328" y="118"/>
                    </a:cubicBezTo>
                    <a:cubicBezTo>
                      <a:pt x="363" y="210"/>
                      <a:pt x="311" y="334"/>
                      <a:pt x="232" y="382"/>
                    </a:cubicBezTo>
                    <a:cubicBezTo>
                      <a:pt x="183" y="411"/>
                      <a:pt x="125" y="402"/>
                      <a:pt x="78" y="358"/>
                    </a:cubicBezTo>
                    <a:cubicBezTo>
                      <a:pt x="31" y="314"/>
                      <a:pt x="0" y="243"/>
                      <a:pt x="0" y="17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66481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32962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99443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65925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332406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98887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65368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731849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" name="Freeform 156"/>
              <p:cNvSpPr>
                <a:spLocks/>
              </p:cNvSpPr>
              <p:nvPr/>
            </p:nvSpPr>
            <p:spPr bwMode="auto">
              <a:xfrm>
                <a:off x="3660" y="-103"/>
                <a:ext cx="812" cy="1008"/>
              </a:xfrm>
              <a:custGeom>
                <a:avLst/>
                <a:gdLst>
                  <a:gd name="T0" fmla="*/ 342 w 344"/>
                  <a:gd name="T1" fmla="*/ 214 h 427"/>
                  <a:gd name="T2" fmla="*/ 246 w 344"/>
                  <a:gd name="T3" fmla="*/ 388 h 427"/>
                  <a:gd name="T4" fmla="*/ 75 w 344"/>
                  <a:gd name="T5" fmla="*/ 364 h 427"/>
                  <a:gd name="T6" fmla="*/ 4 w 344"/>
                  <a:gd name="T7" fmla="*/ 203 h 427"/>
                  <a:gd name="T8" fmla="*/ 145 w 344"/>
                  <a:gd name="T9" fmla="*/ 19 h 427"/>
                  <a:gd name="T10" fmla="*/ 342 w 344"/>
                  <a:gd name="T11" fmla="*/ 214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4" h="427">
                    <a:moveTo>
                      <a:pt x="342" y="214"/>
                    </a:moveTo>
                    <a:cubicBezTo>
                      <a:pt x="337" y="274"/>
                      <a:pt x="309" y="340"/>
                      <a:pt x="246" y="388"/>
                    </a:cubicBezTo>
                    <a:cubicBezTo>
                      <a:pt x="194" y="427"/>
                      <a:pt x="121" y="416"/>
                      <a:pt x="75" y="364"/>
                    </a:cubicBezTo>
                    <a:cubicBezTo>
                      <a:pt x="33" y="318"/>
                      <a:pt x="7" y="265"/>
                      <a:pt x="4" y="203"/>
                    </a:cubicBezTo>
                    <a:cubicBezTo>
                      <a:pt x="0" y="114"/>
                      <a:pt x="59" y="34"/>
                      <a:pt x="145" y="19"/>
                    </a:cubicBezTo>
                    <a:cubicBezTo>
                      <a:pt x="255" y="0"/>
                      <a:pt x="344" y="91"/>
                      <a:pt x="342" y="2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66481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32962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99443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65925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332406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98887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65368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731849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41" name="Grouper 40"/>
          <p:cNvGrpSpPr/>
          <p:nvPr/>
        </p:nvGrpSpPr>
        <p:grpSpPr>
          <a:xfrm>
            <a:off x="4112594" y="2434238"/>
            <a:ext cx="691525" cy="691525"/>
            <a:chOff x="5309447" y="4016224"/>
            <a:chExt cx="691525" cy="691525"/>
          </a:xfrm>
        </p:grpSpPr>
        <p:sp>
          <p:nvSpPr>
            <p:cNvPr id="42" name="Ellipse 41"/>
            <p:cNvSpPr/>
            <p:nvPr/>
          </p:nvSpPr>
          <p:spPr>
            <a:xfrm>
              <a:off x="5309447" y="4016224"/>
              <a:ext cx="691525" cy="69152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3" name="Group 148"/>
            <p:cNvGrpSpPr>
              <a:grpSpLocks noChangeAspect="1"/>
            </p:cNvGrpSpPr>
            <p:nvPr/>
          </p:nvGrpSpPr>
          <p:grpSpPr bwMode="auto">
            <a:xfrm>
              <a:off x="5462624" y="4131712"/>
              <a:ext cx="411767" cy="463717"/>
              <a:chOff x="731" y="-257"/>
              <a:chExt cx="4296" cy="4838"/>
            </a:xfrm>
            <a:solidFill>
              <a:schemeClr val="bg1"/>
            </a:solidFill>
          </p:grpSpPr>
          <p:sp>
            <p:nvSpPr>
              <p:cNvPr id="44" name="Freeform 149"/>
              <p:cNvSpPr>
                <a:spLocks/>
              </p:cNvSpPr>
              <p:nvPr/>
            </p:nvSpPr>
            <p:spPr bwMode="auto">
              <a:xfrm>
                <a:off x="1881" y="865"/>
                <a:ext cx="2005" cy="3716"/>
              </a:xfrm>
              <a:custGeom>
                <a:avLst/>
                <a:gdLst>
                  <a:gd name="T0" fmla="*/ 279 w 849"/>
                  <a:gd name="T1" fmla="*/ 1573 h 1573"/>
                  <a:gd name="T2" fmla="*/ 275 w 849"/>
                  <a:gd name="T3" fmla="*/ 1565 h 1573"/>
                  <a:gd name="T4" fmla="*/ 202 w 849"/>
                  <a:gd name="T5" fmla="*/ 1450 h 1573"/>
                  <a:gd name="T6" fmla="*/ 188 w 849"/>
                  <a:gd name="T7" fmla="*/ 1016 h 1573"/>
                  <a:gd name="T8" fmla="*/ 183 w 849"/>
                  <a:gd name="T9" fmla="*/ 803 h 1573"/>
                  <a:gd name="T10" fmla="*/ 159 w 849"/>
                  <a:gd name="T11" fmla="*/ 777 h 1573"/>
                  <a:gd name="T12" fmla="*/ 102 w 849"/>
                  <a:gd name="T13" fmla="*/ 761 h 1573"/>
                  <a:gd name="T14" fmla="*/ 34 w 849"/>
                  <a:gd name="T15" fmla="*/ 670 h 1573"/>
                  <a:gd name="T16" fmla="*/ 5 w 849"/>
                  <a:gd name="T17" fmla="*/ 471 h 1573"/>
                  <a:gd name="T18" fmla="*/ 8 w 849"/>
                  <a:gd name="T19" fmla="*/ 291 h 1573"/>
                  <a:gd name="T20" fmla="*/ 30 w 849"/>
                  <a:gd name="T21" fmla="*/ 119 h 1573"/>
                  <a:gd name="T22" fmla="*/ 132 w 849"/>
                  <a:gd name="T23" fmla="*/ 21 h 1573"/>
                  <a:gd name="T24" fmla="*/ 295 w 849"/>
                  <a:gd name="T25" fmla="*/ 2 h 1573"/>
                  <a:gd name="T26" fmla="*/ 333 w 849"/>
                  <a:gd name="T27" fmla="*/ 21 h 1573"/>
                  <a:gd name="T28" fmla="*/ 413 w 849"/>
                  <a:gd name="T29" fmla="*/ 142 h 1573"/>
                  <a:gd name="T30" fmla="*/ 433 w 849"/>
                  <a:gd name="T31" fmla="*/ 142 h 1573"/>
                  <a:gd name="T32" fmla="*/ 510 w 849"/>
                  <a:gd name="T33" fmla="*/ 25 h 1573"/>
                  <a:gd name="T34" fmla="*/ 560 w 849"/>
                  <a:gd name="T35" fmla="*/ 3 h 1573"/>
                  <a:gd name="T36" fmla="*/ 736 w 849"/>
                  <a:gd name="T37" fmla="*/ 25 h 1573"/>
                  <a:gd name="T38" fmla="*/ 813 w 849"/>
                  <a:gd name="T39" fmla="*/ 97 h 1573"/>
                  <a:gd name="T40" fmla="*/ 844 w 849"/>
                  <a:gd name="T41" fmla="*/ 439 h 1573"/>
                  <a:gd name="T42" fmla="*/ 814 w 849"/>
                  <a:gd name="T43" fmla="*/ 660 h 1573"/>
                  <a:gd name="T44" fmla="*/ 687 w 849"/>
                  <a:gd name="T45" fmla="*/ 777 h 1573"/>
                  <a:gd name="T46" fmla="*/ 663 w 849"/>
                  <a:gd name="T47" fmla="*/ 803 h 1573"/>
                  <a:gd name="T48" fmla="*/ 647 w 849"/>
                  <a:gd name="T49" fmla="*/ 1364 h 1573"/>
                  <a:gd name="T50" fmla="*/ 643 w 849"/>
                  <a:gd name="T51" fmla="*/ 1468 h 1573"/>
                  <a:gd name="T52" fmla="*/ 581 w 849"/>
                  <a:gd name="T53" fmla="*/ 1561 h 1573"/>
                  <a:gd name="T54" fmla="*/ 564 w 849"/>
                  <a:gd name="T55" fmla="*/ 1571 h 1573"/>
                  <a:gd name="T56" fmla="*/ 565 w 849"/>
                  <a:gd name="T57" fmla="*/ 1572 h 1573"/>
                  <a:gd name="T58" fmla="*/ 567 w 849"/>
                  <a:gd name="T59" fmla="*/ 1573 h 1573"/>
                  <a:gd name="T60" fmla="*/ 507 w 849"/>
                  <a:gd name="T61" fmla="*/ 1573 h 1573"/>
                  <a:gd name="T62" fmla="*/ 434 w 849"/>
                  <a:gd name="T63" fmla="*/ 1532 h 1573"/>
                  <a:gd name="T64" fmla="*/ 409 w 849"/>
                  <a:gd name="T65" fmla="*/ 1534 h 1573"/>
                  <a:gd name="T66" fmla="*/ 349 w 849"/>
                  <a:gd name="T67" fmla="*/ 1568 h 1573"/>
                  <a:gd name="T68" fmla="*/ 347 w 849"/>
                  <a:gd name="T69" fmla="*/ 1573 h 1573"/>
                  <a:gd name="T70" fmla="*/ 339 w 849"/>
                  <a:gd name="T71" fmla="*/ 1573 h 1573"/>
                  <a:gd name="T72" fmla="*/ 339 w 849"/>
                  <a:gd name="T73" fmla="*/ 1570 h 1573"/>
                  <a:gd name="T74" fmla="*/ 335 w 849"/>
                  <a:gd name="T75" fmla="*/ 1573 h 1573"/>
                  <a:gd name="T76" fmla="*/ 279 w 849"/>
                  <a:gd name="T77" fmla="*/ 1573 h 1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9" h="1573">
                    <a:moveTo>
                      <a:pt x="279" y="1573"/>
                    </a:moveTo>
                    <a:cubicBezTo>
                      <a:pt x="286" y="1566"/>
                      <a:pt x="277" y="1566"/>
                      <a:pt x="275" y="1565"/>
                    </a:cubicBezTo>
                    <a:cubicBezTo>
                      <a:pt x="225" y="1543"/>
                      <a:pt x="204" y="1505"/>
                      <a:pt x="202" y="1450"/>
                    </a:cubicBezTo>
                    <a:cubicBezTo>
                      <a:pt x="199" y="1305"/>
                      <a:pt x="193" y="1161"/>
                      <a:pt x="188" y="1016"/>
                    </a:cubicBezTo>
                    <a:cubicBezTo>
                      <a:pt x="186" y="945"/>
                      <a:pt x="184" y="874"/>
                      <a:pt x="183" y="803"/>
                    </a:cubicBezTo>
                    <a:cubicBezTo>
                      <a:pt x="183" y="784"/>
                      <a:pt x="175" y="778"/>
                      <a:pt x="159" y="777"/>
                    </a:cubicBezTo>
                    <a:cubicBezTo>
                      <a:pt x="139" y="776"/>
                      <a:pt x="120" y="770"/>
                      <a:pt x="102" y="761"/>
                    </a:cubicBezTo>
                    <a:cubicBezTo>
                      <a:pt x="63" y="743"/>
                      <a:pt x="41" y="714"/>
                      <a:pt x="34" y="670"/>
                    </a:cubicBezTo>
                    <a:cubicBezTo>
                      <a:pt x="24" y="603"/>
                      <a:pt x="10" y="538"/>
                      <a:pt x="5" y="471"/>
                    </a:cubicBezTo>
                    <a:cubicBezTo>
                      <a:pt x="0" y="411"/>
                      <a:pt x="1" y="351"/>
                      <a:pt x="8" y="291"/>
                    </a:cubicBezTo>
                    <a:cubicBezTo>
                      <a:pt x="15" y="234"/>
                      <a:pt x="25" y="177"/>
                      <a:pt x="30" y="119"/>
                    </a:cubicBezTo>
                    <a:cubicBezTo>
                      <a:pt x="34" y="65"/>
                      <a:pt x="63" y="27"/>
                      <a:pt x="132" y="21"/>
                    </a:cubicBezTo>
                    <a:cubicBezTo>
                      <a:pt x="186" y="16"/>
                      <a:pt x="240" y="9"/>
                      <a:pt x="295" y="2"/>
                    </a:cubicBezTo>
                    <a:cubicBezTo>
                      <a:pt x="312" y="0"/>
                      <a:pt x="324" y="6"/>
                      <a:pt x="333" y="21"/>
                    </a:cubicBezTo>
                    <a:cubicBezTo>
                      <a:pt x="360" y="61"/>
                      <a:pt x="387" y="101"/>
                      <a:pt x="413" y="142"/>
                    </a:cubicBezTo>
                    <a:cubicBezTo>
                      <a:pt x="422" y="155"/>
                      <a:pt x="425" y="154"/>
                      <a:pt x="433" y="142"/>
                    </a:cubicBezTo>
                    <a:cubicBezTo>
                      <a:pt x="458" y="103"/>
                      <a:pt x="485" y="65"/>
                      <a:pt x="510" y="25"/>
                    </a:cubicBezTo>
                    <a:cubicBezTo>
                      <a:pt x="522" y="6"/>
                      <a:pt x="536" y="0"/>
                      <a:pt x="560" y="3"/>
                    </a:cubicBezTo>
                    <a:cubicBezTo>
                      <a:pt x="618" y="12"/>
                      <a:pt x="677" y="17"/>
                      <a:pt x="736" y="25"/>
                    </a:cubicBezTo>
                    <a:cubicBezTo>
                      <a:pt x="776" y="30"/>
                      <a:pt x="808" y="58"/>
                      <a:pt x="813" y="97"/>
                    </a:cubicBezTo>
                    <a:cubicBezTo>
                      <a:pt x="827" y="211"/>
                      <a:pt x="849" y="324"/>
                      <a:pt x="844" y="439"/>
                    </a:cubicBezTo>
                    <a:cubicBezTo>
                      <a:pt x="840" y="513"/>
                      <a:pt x="827" y="587"/>
                      <a:pt x="814" y="660"/>
                    </a:cubicBezTo>
                    <a:cubicBezTo>
                      <a:pt x="799" y="736"/>
                      <a:pt x="765" y="767"/>
                      <a:pt x="687" y="777"/>
                    </a:cubicBezTo>
                    <a:cubicBezTo>
                      <a:pt x="671" y="779"/>
                      <a:pt x="664" y="784"/>
                      <a:pt x="663" y="803"/>
                    </a:cubicBezTo>
                    <a:cubicBezTo>
                      <a:pt x="659" y="990"/>
                      <a:pt x="653" y="1177"/>
                      <a:pt x="647" y="1364"/>
                    </a:cubicBezTo>
                    <a:cubicBezTo>
                      <a:pt x="646" y="1399"/>
                      <a:pt x="645" y="1433"/>
                      <a:pt x="643" y="1468"/>
                    </a:cubicBezTo>
                    <a:cubicBezTo>
                      <a:pt x="641" y="1511"/>
                      <a:pt x="618" y="1541"/>
                      <a:pt x="581" y="1561"/>
                    </a:cubicBezTo>
                    <a:cubicBezTo>
                      <a:pt x="575" y="1564"/>
                      <a:pt x="567" y="1564"/>
                      <a:pt x="564" y="1571"/>
                    </a:cubicBezTo>
                    <a:cubicBezTo>
                      <a:pt x="564" y="1571"/>
                      <a:pt x="565" y="1572"/>
                      <a:pt x="565" y="1572"/>
                    </a:cubicBezTo>
                    <a:cubicBezTo>
                      <a:pt x="566" y="1572"/>
                      <a:pt x="567" y="1573"/>
                      <a:pt x="567" y="1573"/>
                    </a:cubicBezTo>
                    <a:cubicBezTo>
                      <a:pt x="547" y="1573"/>
                      <a:pt x="527" y="1573"/>
                      <a:pt x="507" y="1573"/>
                    </a:cubicBezTo>
                    <a:cubicBezTo>
                      <a:pt x="482" y="1561"/>
                      <a:pt x="455" y="1552"/>
                      <a:pt x="434" y="1532"/>
                    </a:cubicBezTo>
                    <a:cubicBezTo>
                      <a:pt x="427" y="1525"/>
                      <a:pt x="416" y="1527"/>
                      <a:pt x="409" y="1534"/>
                    </a:cubicBezTo>
                    <a:cubicBezTo>
                      <a:pt x="391" y="1550"/>
                      <a:pt x="372" y="1562"/>
                      <a:pt x="349" y="1568"/>
                    </a:cubicBezTo>
                    <a:cubicBezTo>
                      <a:pt x="346" y="1568"/>
                      <a:pt x="344" y="1570"/>
                      <a:pt x="347" y="1573"/>
                    </a:cubicBezTo>
                    <a:cubicBezTo>
                      <a:pt x="345" y="1573"/>
                      <a:pt x="342" y="1573"/>
                      <a:pt x="339" y="1573"/>
                    </a:cubicBezTo>
                    <a:cubicBezTo>
                      <a:pt x="339" y="1572"/>
                      <a:pt x="339" y="1571"/>
                      <a:pt x="339" y="1570"/>
                    </a:cubicBezTo>
                    <a:cubicBezTo>
                      <a:pt x="338" y="1571"/>
                      <a:pt x="336" y="1572"/>
                      <a:pt x="335" y="1573"/>
                    </a:cubicBezTo>
                    <a:cubicBezTo>
                      <a:pt x="317" y="1573"/>
                      <a:pt x="298" y="1573"/>
                      <a:pt x="279" y="15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66481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32962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99443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65925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332406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98887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65368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731849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" name="Freeform 150"/>
              <p:cNvSpPr>
                <a:spLocks/>
              </p:cNvSpPr>
              <p:nvPr/>
            </p:nvSpPr>
            <p:spPr bwMode="auto">
              <a:xfrm>
                <a:off x="3608" y="1011"/>
                <a:ext cx="1419" cy="3570"/>
              </a:xfrm>
              <a:custGeom>
                <a:avLst/>
                <a:gdLst>
                  <a:gd name="T0" fmla="*/ 60 w 601"/>
                  <a:gd name="T1" fmla="*/ 1511 h 1511"/>
                  <a:gd name="T2" fmla="*/ 26 w 601"/>
                  <a:gd name="T3" fmla="*/ 1488 h 1511"/>
                  <a:gd name="T4" fmla="*/ 5 w 601"/>
                  <a:gd name="T5" fmla="*/ 1438 h 1511"/>
                  <a:gd name="T6" fmla="*/ 11 w 601"/>
                  <a:gd name="T7" fmla="*/ 1357 h 1511"/>
                  <a:gd name="T8" fmla="*/ 15 w 601"/>
                  <a:gd name="T9" fmla="*/ 1223 h 1511"/>
                  <a:gd name="T10" fmla="*/ 25 w 601"/>
                  <a:gd name="T11" fmla="*/ 899 h 1511"/>
                  <a:gd name="T12" fmla="*/ 28 w 601"/>
                  <a:gd name="T13" fmla="*/ 813 h 1511"/>
                  <a:gd name="T14" fmla="*/ 44 w 601"/>
                  <a:gd name="T15" fmla="*/ 791 h 1511"/>
                  <a:gd name="T16" fmla="*/ 177 w 601"/>
                  <a:gd name="T17" fmla="*/ 623 h 1511"/>
                  <a:gd name="T18" fmla="*/ 211 w 601"/>
                  <a:gd name="T19" fmla="*/ 344 h 1511"/>
                  <a:gd name="T20" fmla="*/ 198 w 601"/>
                  <a:gd name="T21" fmla="*/ 175 h 1511"/>
                  <a:gd name="T22" fmla="*/ 207 w 601"/>
                  <a:gd name="T23" fmla="*/ 131 h 1511"/>
                  <a:gd name="T24" fmla="*/ 278 w 601"/>
                  <a:gd name="T25" fmla="*/ 25 h 1511"/>
                  <a:gd name="T26" fmla="*/ 321 w 601"/>
                  <a:gd name="T27" fmla="*/ 3 h 1511"/>
                  <a:gd name="T28" fmla="*/ 501 w 601"/>
                  <a:gd name="T29" fmla="*/ 24 h 1511"/>
                  <a:gd name="T30" fmla="*/ 568 w 601"/>
                  <a:gd name="T31" fmla="*/ 88 h 1511"/>
                  <a:gd name="T32" fmla="*/ 600 w 601"/>
                  <a:gd name="T33" fmla="*/ 381 h 1511"/>
                  <a:gd name="T34" fmla="*/ 571 w 601"/>
                  <a:gd name="T35" fmla="*/ 629 h 1511"/>
                  <a:gd name="T36" fmla="*/ 445 w 601"/>
                  <a:gd name="T37" fmla="*/ 747 h 1511"/>
                  <a:gd name="T38" fmla="*/ 427 w 601"/>
                  <a:gd name="T39" fmla="*/ 765 h 1511"/>
                  <a:gd name="T40" fmla="*/ 421 w 601"/>
                  <a:gd name="T41" fmla="*/ 923 h 1511"/>
                  <a:gd name="T42" fmla="*/ 412 w 601"/>
                  <a:gd name="T43" fmla="*/ 1239 h 1511"/>
                  <a:gd name="T44" fmla="*/ 405 w 601"/>
                  <a:gd name="T45" fmla="*/ 1414 h 1511"/>
                  <a:gd name="T46" fmla="*/ 347 w 601"/>
                  <a:gd name="T47" fmla="*/ 1499 h 1511"/>
                  <a:gd name="T48" fmla="*/ 332 w 601"/>
                  <a:gd name="T49" fmla="*/ 1511 h 1511"/>
                  <a:gd name="T50" fmla="*/ 268 w 601"/>
                  <a:gd name="T51" fmla="*/ 1511 h 1511"/>
                  <a:gd name="T52" fmla="*/ 212 w 601"/>
                  <a:gd name="T53" fmla="*/ 1476 h 1511"/>
                  <a:gd name="T54" fmla="*/ 176 w 601"/>
                  <a:gd name="T55" fmla="*/ 1477 h 1511"/>
                  <a:gd name="T56" fmla="*/ 134 w 601"/>
                  <a:gd name="T57" fmla="*/ 1502 h 1511"/>
                  <a:gd name="T58" fmla="*/ 124 w 601"/>
                  <a:gd name="T59" fmla="*/ 1511 h 1511"/>
                  <a:gd name="T60" fmla="*/ 60 w 601"/>
                  <a:gd name="T61" fmla="*/ 1511 h 1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01" h="1511">
                    <a:moveTo>
                      <a:pt x="60" y="1511"/>
                    </a:moveTo>
                    <a:cubicBezTo>
                      <a:pt x="53" y="1497"/>
                      <a:pt x="37" y="1497"/>
                      <a:pt x="26" y="1488"/>
                    </a:cubicBezTo>
                    <a:cubicBezTo>
                      <a:pt x="9" y="1475"/>
                      <a:pt x="0" y="1462"/>
                      <a:pt x="5" y="1438"/>
                    </a:cubicBezTo>
                    <a:cubicBezTo>
                      <a:pt x="11" y="1412"/>
                      <a:pt x="10" y="1384"/>
                      <a:pt x="11" y="1357"/>
                    </a:cubicBezTo>
                    <a:cubicBezTo>
                      <a:pt x="13" y="1312"/>
                      <a:pt x="13" y="1267"/>
                      <a:pt x="15" y="1223"/>
                    </a:cubicBezTo>
                    <a:cubicBezTo>
                      <a:pt x="20" y="1115"/>
                      <a:pt x="21" y="1007"/>
                      <a:pt x="25" y="899"/>
                    </a:cubicBezTo>
                    <a:cubicBezTo>
                      <a:pt x="25" y="871"/>
                      <a:pt x="27" y="842"/>
                      <a:pt x="28" y="813"/>
                    </a:cubicBezTo>
                    <a:cubicBezTo>
                      <a:pt x="28" y="802"/>
                      <a:pt x="33" y="796"/>
                      <a:pt x="44" y="791"/>
                    </a:cubicBezTo>
                    <a:cubicBezTo>
                      <a:pt x="118" y="759"/>
                      <a:pt x="163" y="705"/>
                      <a:pt x="177" y="623"/>
                    </a:cubicBezTo>
                    <a:cubicBezTo>
                      <a:pt x="193" y="530"/>
                      <a:pt x="209" y="438"/>
                      <a:pt x="211" y="344"/>
                    </a:cubicBezTo>
                    <a:cubicBezTo>
                      <a:pt x="212" y="287"/>
                      <a:pt x="206" y="231"/>
                      <a:pt x="198" y="175"/>
                    </a:cubicBezTo>
                    <a:cubicBezTo>
                      <a:pt x="195" y="158"/>
                      <a:pt x="198" y="145"/>
                      <a:pt x="207" y="131"/>
                    </a:cubicBezTo>
                    <a:cubicBezTo>
                      <a:pt x="232" y="96"/>
                      <a:pt x="255" y="61"/>
                      <a:pt x="278" y="25"/>
                    </a:cubicBezTo>
                    <a:cubicBezTo>
                      <a:pt x="289" y="9"/>
                      <a:pt x="301" y="0"/>
                      <a:pt x="321" y="3"/>
                    </a:cubicBezTo>
                    <a:cubicBezTo>
                      <a:pt x="381" y="10"/>
                      <a:pt x="441" y="16"/>
                      <a:pt x="501" y="24"/>
                    </a:cubicBezTo>
                    <a:cubicBezTo>
                      <a:pt x="537" y="30"/>
                      <a:pt x="562" y="53"/>
                      <a:pt x="568" y="88"/>
                    </a:cubicBezTo>
                    <a:cubicBezTo>
                      <a:pt x="583" y="185"/>
                      <a:pt x="598" y="283"/>
                      <a:pt x="600" y="381"/>
                    </a:cubicBezTo>
                    <a:cubicBezTo>
                      <a:pt x="601" y="465"/>
                      <a:pt x="586" y="547"/>
                      <a:pt x="571" y="629"/>
                    </a:cubicBezTo>
                    <a:cubicBezTo>
                      <a:pt x="556" y="706"/>
                      <a:pt x="525" y="736"/>
                      <a:pt x="445" y="747"/>
                    </a:cubicBezTo>
                    <a:cubicBezTo>
                      <a:pt x="433" y="748"/>
                      <a:pt x="429" y="753"/>
                      <a:pt x="427" y="765"/>
                    </a:cubicBezTo>
                    <a:cubicBezTo>
                      <a:pt x="421" y="818"/>
                      <a:pt x="424" y="871"/>
                      <a:pt x="421" y="923"/>
                    </a:cubicBezTo>
                    <a:cubicBezTo>
                      <a:pt x="416" y="1028"/>
                      <a:pt x="415" y="1133"/>
                      <a:pt x="412" y="1239"/>
                    </a:cubicBezTo>
                    <a:cubicBezTo>
                      <a:pt x="410" y="1297"/>
                      <a:pt x="408" y="1356"/>
                      <a:pt x="405" y="1414"/>
                    </a:cubicBezTo>
                    <a:cubicBezTo>
                      <a:pt x="403" y="1454"/>
                      <a:pt x="380" y="1480"/>
                      <a:pt x="347" y="1499"/>
                    </a:cubicBezTo>
                    <a:cubicBezTo>
                      <a:pt x="341" y="1502"/>
                      <a:pt x="333" y="1502"/>
                      <a:pt x="332" y="1511"/>
                    </a:cubicBezTo>
                    <a:cubicBezTo>
                      <a:pt x="311" y="1511"/>
                      <a:pt x="290" y="1511"/>
                      <a:pt x="268" y="1511"/>
                    </a:cubicBezTo>
                    <a:cubicBezTo>
                      <a:pt x="251" y="1496"/>
                      <a:pt x="228" y="1492"/>
                      <a:pt x="212" y="1476"/>
                    </a:cubicBezTo>
                    <a:cubicBezTo>
                      <a:pt x="200" y="1464"/>
                      <a:pt x="187" y="1466"/>
                      <a:pt x="176" y="1477"/>
                    </a:cubicBezTo>
                    <a:cubicBezTo>
                      <a:pt x="164" y="1489"/>
                      <a:pt x="150" y="1497"/>
                      <a:pt x="134" y="1502"/>
                    </a:cubicBezTo>
                    <a:cubicBezTo>
                      <a:pt x="129" y="1504"/>
                      <a:pt x="125" y="1505"/>
                      <a:pt x="124" y="1511"/>
                    </a:cubicBezTo>
                    <a:cubicBezTo>
                      <a:pt x="103" y="1511"/>
                      <a:pt x="82" y="1511"/>
                      <a:pt x="60" y="15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66481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32962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99443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65925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332406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98887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65368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731849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" name="Freeform 151"/>
              <p:cNvSpPr>
                <a:spLocks/>
              </p:cNvSpPr>
              <p:nvPr/>
            </p:nvSpPr>
            <p:spPr bwMode="auto">
              <a:xfrm>
                <a:off x="731" y="1011"/>
                <a:ext cx="1417" cy="3570"/>
              </a:xfrm>
              <a:custGeom>
                <a:avLst/>
                <a:gdLst>
                  <a:gd name="T0" fmla="*/ 270 w 600"/>
                  <a:gd name="T1" fmla="*/ 1511 h 1511"/>
                  <a:gd name="T2" fmla="*/ 265 w 600"/>
                  <a:gd name="T3" fmla="*/ 1503 h 1511"/>
                  <a:gd name="T4" fmla="*/ 194 w 600"/>
                  <a:gd name="T5" fmla="*/ 1384 h 1511"/>
                  <a:gd name="T6" fmla="*/ 191 w 600"/>
                  <a:gd name="T7" fmla="*/ 1257 h 1511"/>
                  <a:gd name="T8" fmla="*/ 182 w 600"/>
                  <a:gd name="T9" fmla="*/ 927 h 1511"/>
                  <a:gd name="T10" fmla="*/ 175 w 600"/>
                  <a:gd name="T11" fmla="*/ 767 h 1511"/>
                  <a:gd name="T12" fmla="*/ 155 w 600"/>
                  <a:gd name="T13" fmla="*/ 746 h 1511"/>
                  <a:gd name="T14" fmla="*/ 79 w 600"/>
                  <a:gd name="T15" fmla="*/ 719 h 1511"/>
                  <a:gd name="T16" fmla="*/ 38 w 600"/>
                  <a:gd name="T17" fmla="*/ 664 h 1511"/>
                  <a:gd name="T18" fmla="*/ 2 w 600"/>
                  <a:gd name="T19" fmla="*/ 371 h 1511"/>
                  <a:gd name="T20" fmla="*/ 24 w 600"/>
                  <a:gd name="T21" fmla="*/ 161 h 1511"/>
                  <a:gd name="T22" fmla="*/ 33 w 600"/>
                  <a:gd name="T23" fmla="*/ 94 h 1511"/>
                  <a:gd name="T24" fmla="*/ 105 w 600"/>
                  <a:gd name="T25" fmla="*/ 23 h 1511"/>
                  <a:gd name="T26" fmla="*/ 273 w 600"/>
                  <a:gd name="T27" fmla="*/ 3 h 1511"/>
                  <a:gd name="T28" fmla="*/ 327 w 600"/>
                  <a:gd name="T29" fmla="*/ 28 h 1511"/>
                  <a:gd name="T30" fmla="*/ 381 w 600"/>
                  <a:gd name="T31" fmla="*/ 110 h 1511"/>
                  <a:gd name="T32" fmla="*/ 402 w 600"/>
                  <a:gd name="T33" fmla="*/ 197 h 1511"/>
                  <a:gd name="T34" fmla="*/ 424 w 600"/>
                  <a:gd name="T35" fmla="*/ 615 h 1511"/>
                  <a:gd name="T36" fmla="*/ 490 w 600"/>
                  <a:gd name="T37" fmla="*/ 748 h 1511"/>
                  <a:gd name="T38" fmla="*/ 557 w 600"/>
                  <a:gd name="T39" fmla="*/ 791 h 1511"/>
                  <a:gd name="T40" fmla="*/ 575 w 600"/>
                  <a:gd name="T41" fmla="*/ 816 h 1511"/>
                  <a:gd name="T42" fmla="*/ 583 w 600"/>
                  <a:gd name="T43" fmla="*/ 1101 h 1511"/>
                  <a:gd name="T44" fmla="*/ 594 w 600"/>
                  <a:gd name="T45" fmla="*/ 1422 h 1511"/>
                  <a:gd name="T46" fmla="*/ 595 w 600"/>
                  <a:gd name="T47" fmla="*/ 1430 h 1511"/>
                  <a:gd name="T48" fmla="*/ 557 w 600"/>
                  <a:gd name="T49" fmla="*/ 1499 h 1511"/>
                  <a:gd name="T50" fmla="*/ 542 w 600"/>
                  <a:gd name="T51" fmla="*/ 1511 h 1511"/>
                  <a:gd name="T52" fmla="*/ 478 w 600"/>
                  <a:gd name="T53" fmla="*/ 1511 h 1511"/>
                  <a:gd name="T54" fmla="*/ 474 w 600"/>
                  <a:gd name="T55" fmla="*/ 1505 h 1511"/>
                  <a:gd name="T56" fmla="*/ 421 w 600"/>
                  <a:gd name="T57" fmla="*/ 1473 h 1511"/>
                  <a:gd name="T58" fmla="*/ 401 w 600"/>
                  <a:gd name="T59" fmla="*/ 1470 h 1511"/>
                  <a:gd name="T60" fmla="*/ 334 w 600"/>
                  <a:gd name="T61" fmla="*/ 1511 h 1511"/>
                  <a:gd name="T62" fmla="*/ 270 w 600"/>
                  <a:gd name="T63" fmla="*/ 1511 h 1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0" h="1511">
                    <a:moveTo>
                      <a:pt x="270" y="1511"/>
                    </a:moveTo>
                    <a:cubicBezTo>
                      <a:pt x="270" y="1507"/>
                      <a:pt x="268" y="1505"/>
                      <a:pt x="265" y="1503"/>
                    </a:cubicBezTo>
                    <a:cubicBezTo>
                      <a:pt x="212" y="1481"/>
                      <a:pt x="195" y="1438"/>
                      <a:pt x="194" y="1384"/>
                    </a:cubicBezTo>
                    <a:cubicBezTo>
                      <a:pt x="194" y="1342"/>
                      <a:pt x="193" y="1299"/>
                      <a:pt x="191" y="1257"/>
                    </a:cubicBezTo>
                    <a:cubicBezTo>
                      <a:pt x="187" y="1147"/>
                      <a:pt x="185" y="1037"/>
                      <a:pt x="182" y="927"/>
                    </a:cubicBezTo>
                    <a:cubicBezTo>
                      <a:pt x="180" y="874"/>
                      <a:pt x="177" y="821"/>
                      <a:pt x="175" y="767"/>
                    </a:cubicBezTo>
                    <a:cubicBezTo>
                      <a:pt x="175" y="753"/>
                      <a:pt x="169" y="748"/>
                      <a:pt x="155" y="746"/>
                    </a:cubicBezTo>
                    <a:cubicBezTo>
                      <a:pt x="127" y="744"/>
                      <a:pt x="102" y="735"/>
                      <a:pt x="79" y="719"/>
                    </a:cubicBezTo>
                    <a:cubicBezTo>
                      <a:pt x="59" y="705"/>
                      <a:pt x="43" y="688"/>
                      <a:pt x="38" y="664"/>
                    </a:cubicBezTo>
                    <a:cubicBezTo>
                      <a:pt x="20" y="567"/>
                      <a:pt x="0" y="470"/>
                      <a:pt x="2" y="371"/>
                    </a:cubicBezTo>
                    <a:cubicBezTo>
                      <a:pt x="4" y="301"/>
                      <a:pt x="15" y="231"/>
                      <a:pt x="24" y="161"/>
                    </a:cubicBezTo>
                    <a:cubicBezTo>
                      <a:pt x="27" y="138"/>
                      <a:pt x="29" y="116"/>
                      <a:pt x="33" y="94"/>
                    </a:cubicBezTo>
                    <a:cubicBezTo>
                      <a:pt x="40" y="55"/>
                      <a:pt x="66" y="29"/>
                      <a:pt x="105" y="23"/>
                    </a:cubicBezTo>
                    <a:cubicBezTo>
                      <a:pt x="161" y="16"/>
                      <a:pt x="217" y="10"/>
                      <a:pt x="273" y="3"/>
                    </a:cubicBezTo>
                    <a:cubicBezTo>
                      <a:pt x="297" y="0"/>
                      <a:pt x="314" y="7"/>
                      <a:pt x="327" y="28"/>
                    </a:cubicBezTo>
                    <a:cubicBezTo>
                      <a:pt x="343" y="56"/>
                      <a:pt x="361" y="84"/>
                      <a:pt x="381" y="110"/>
                    </a:cubicBezTo>
                    <a:cubicBezTo>
                      <a:pt x="402" y="136"/>
                      <a:pt x="408" y="164"/>
                      <a:pt x="402" y="197"/>
                    </a:cubicBezTo>
                    <a:cubicBezTo>
                      <a:pt x="380" y="337"/>
                      <a:pt x="398" y="476"/>
                      <a:pt x="424" y="615"/>
                    </a:cubicBezTo>
                    <a:cubicBezTo>
                      <a:pt x="434" y="666"/>
                      <a:pt x="449" y="713"/>
                      <a:pt x="490" y="748"/>
                    </a:cubicBezTo>
                    <a:cubicBezTo>
                      <a:pt x="510" y="766"/>
                      <a:pt x="532" y="781"/>
                      <a:pt x="557" y="791"/>
                    </a:cubicBezTo>
                    <a:cubicBezTo>
                      <a:pt x="569" y="796"/>
                      <a:pt x="574" y="802"/>
                      <a:pt x="575" y="816"/>
                    </a:cubicBezTo>
                    <a:cubicBezTo>
                      <a:pt x="577" y="911"/>
                      <a:pt x="580" y="1006"/>
                      <a:pt x="583" y="1101"/>
                    </a:cubicBezTo>
                    <a:cubicBezTo>
                      <a:pt x="586" y="1208"/>
                      <a:pt x="590" y="1315"/>
                      <a:pt x="594" y="1422"/>
                    </a:cubicBezTo>
                    <a:cubicBezTo>
                      <a:pt x="594" y="1425"/>
                      <a:pt x="595" y="1428"/>
                      <a:pt x="595" y="1430"/>
                    </a:cubicBezTo>
                    <a:cubicBezTo>
                      <a:pt x="600" y="1471"/>
                      <a:pt x="594" y="1482"/>
                      <a:pt x="557" y="1499"/>
                    </a:cubicBezTo>
                    <a:cubicBezTo>
                      <a:pt x="552" y="1502"/>
                      <a:pt x="544" y="1503"/>
                      <a:pt x="542" y="1511"/>
                    </a:cubicBezTo>
                    <a:cubicBezTo>
                      <a:pt x="521" y="1511"/>
                      <a:pt x="500" y="1511"/>
                      <a:pt x="478" y="1511"/>
                    </a:cubicBezTo>
                    <a:cubicBezTo>
                      <a:pt x="477" y="1509"/>
                      <a:pt x="476" y="1505"/>
                      <a:pt x="474" y="1505"/>
                    </a:cubicBezTo>
                    <a:cubicBezTo>
                      <a:pt x="454" y="1498"/>
                      <a:pt x="437" y="1487"/>
                      <a:pt x="421" y="1473"/>
                    </a:cubicBezTo>
                    <a:cubicBezTo>
                      <a:pt x="416" y="1468"/>
                      <a:pt x="407" y="1465"/>
                      <a:pt x="401" y="1470"/>
                    </a:cubicBezTo>
                    <a:cubicBezTo>
                      <a:pt x="380" y="1486"/>
                      <a:pt x="356" y="1496"/>
                      <a:pt x="334" y="1511"/>
                    </a:cubicBezTo>
                    <a:cubicBezTo>
                      <a:pt x="313" y="1511"/>
                      <a:pt x="292" y="1511"/>
                      <a:pt x="270" y="15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66481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32962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99443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65925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332406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98887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65368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731849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" name="Freeform 152"/>
              <p:cNvSpPr>
                <a:spLocks/>
              </p:cNvSpPr>
              <p:nvPr/>
            </p:nvSpPr>
            <p:spPr bwMode="auto">
              <a:xfrm>
                <a:off x="2417" y="-257"/>
                <a:ext cx="919" cy="1004"/>
              </a:xfrm>
              <a:custGeom>
                <a:avLst/>
                <a:gdLst>
                  <a:gd name="T0" fmla="*/ 236 w 389"/>
                  <a:gd name="T1" fmla="*/ 0 h 425"/>
                  <a:gd name="T2" fmla="*/ 244 w 389"/>
                  <a:gd name="T3" fmla="*/ 8 h 425"/>
                  <a:gd name="T4" fmla="*/ 369 w 389"/>
                  <a:gd name="T5" fmla="*/ 227 h 425"/>
                  <a:gd name="T6" fmla="*/ 286 w 389"/>
                  <a:gd name="T7" fmla="*/ 378 h 425"/>
                  <a:gd name="T8" fmla="*/ 113 w 389"/>
                  <a:gd name="T9" fmla="*/ 381 h 425"/>
                  <a:gd name="T10" fmla="*/ 28 w 389"/>
                  <a:gd name="T11" fmla="*/ 131 h 425"/>
                  <a:gd name="T12" fmla="*/ 139 w 389"/>
                  <a:gd name="T13" fmla="*/ 11 h 425"/>
                  <a:gd name="T14" fmla="*/ 154 w 389"/>
                  <a:gd name="T15" fmla="*/ 4 h 425"/>
                  <a:gd name="T16" fmla="*/ 155 w 389"/>
                  <a:gd name="T17" fmla="*/ 2 h 425"/>
                  <a:gd name="T18" fmla="*/ 152 w 389"/>
                  <a:gd name="T19" fmla="*/ 0 h 425"/>
                  <a:gd name="T20" fmla="*/ 172 w 389"/>
                  <a:gd name="T21" fmla="*/ 0 h 425"/>
                  <a:gd name="T22" fmla="*/ 180 w 389"/>
                  <a:gd name="T23" fmla="*/ 0 h 425"/>
                  <a:gd name="T24" fmla="*/ 224 w 389"/>
                  <a:gd name="T25" fmla="*/ 0 h 425"/>
                  <a:gd name="T26" fmla="*/ 228 w 389"/>
                  <a:gd name="T27" fmla="*/ 3 h 425"/>
                  <a:gd name="T28" fmla="*/ 228 w 389"/>
                  <a:gd name="T29" fmla="*/ 0 h 425"/>
                  <a:gd name="T30" fmla="*/ 236 w 389"/>
                  <a:gd name="T31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9" h="425">
                    <a:moveTo>
                      <a:pt x="236" y="0"/>
                    </a:moveTo>
                    <a:cubicBezTo>
                      <a:pt x="233" y="9"/>
                      <a:pt x="241" y="7"/>
                      <a:pt x="244" y="8"/>
                    </a:cubicBezTo>
                    <a:cubicBezTo>
                      <a:pt x="337" y="40"/>
                      <a:pt x="389" y="131"/>
                      <a:pt x="369" y="227"/>
                    </a:cubicBezTo>
                    <a:cubicBezTo>
                      <a:pt x="357" y="286"/>
                      <a:pt x="332" y="338"/>
                      <a:pt x="286" y="378"/>
                    </a:cubicBezTo>
                    <a:cubicBezTo>
                      <a:pt x="231" y="424"/>
                      <a:pt x="169" y="425"/>
                      <a:pt x="113" y="381"/>
                    </a:cubicBezTo>
                    <a:cubicBezTo>
                      <a:pt x="46" y="327"/>
                      <a:pt x="0" y="217"/>
                      <a:pt x="28" y="131"/>
                    </a:cubicBezTo>
                    <a:cubicBezTo>
                      <a:pt x="46" y="74"/>
                      <a:pt x="82" y="33"/>
                      <a:pt x="139" y="11"/>
                    </a:cubicBezTo>
                    <a:cubicBezTo>
                      <a:pt x="144" y="9"/>
                      <a:pt x="149" y="6"/>
                      <a:pt x="154" y="4"/>
                    </a:cubicBezTo>
                    <a:cubicBezTo>
                      <a:pt x="155" y="3"/>
                      <a:pt x="155" y="2"/>
                      <a:pt x="155" y="2"/>
                    </a:cubicBezTo>
                    <a:cubicBezTo>
                      <a:pt x="154" y="1"/>
                      <a:pt x="153" y="0"/>
                      <a:pt x="152" y="0"/>
                    </a:cubicBezTo>
                    <a:cubicBezTo>
                      <a:pt x="159" y="0"/>
                      <a:pt x="166" y="0"/>
                      <a:pt x="172" y="0"/>
                    </a:cubicBezTo>
                    <a:cubicBezTo>
                      <a:pt x="175" y="6"/>
                      <a:pt x="178" y="2"/>
                      <a:pt x="180" y="0"/>
                    </a:cubicBezTo>
                    <a:cubicBezTo>
                      <a:pt x="195" y="0"/>
                      <a:pt x="210" y="0"/>
                      <a:pt x="224" y="0"/>
                    </a:cubicBezTo>
                    <a:cubicBezTo>
                      <a:pt x="225" y="2"/>
                      <a:pt x="226" y="3"/>
                      <a:pt x="228" y="3"/>
                    </a:cubicBezTo>
                    <a:cubicBezTo>
                      <a:pt x="228" y="3"/>
                      <a:pt x="228" y="1"/>
                      <a:pt x="228" y="0"/>
                    </a:cubicBezTo>
                    <a:cubicBezTo>
                      <a:pt x="231" y="0"/>
                      <a:pt x="234" y="0"/>
                      <a:pt x="23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66481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32962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99443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65925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332406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98887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65368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731849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" name="Freeform 155"/>
              <p:cNvSpPr>
                <a:spLocks/>
              </p:cNvSpPr>
              <p:nvPr/>
            </p:nvSpPr>
            <p:spPr bwMode="auto">
              <a:xfrm>
                <a:off x="1293" y="-73"/>
                <a:ext cx="857" cy="971"/>
              </a:xfrm>
              <a:custGeom>
                <a:avLst/>
                <a:gdLst>
                  <a:gd name="T0" fmla="*/ 0 w 363"/>
                  <a:gd name="T1" fmla="*/ 179 h 411"/>
                  <a:gd name="T2" fmla="*/ 164 w 363"/>
                  <a:gd name="T3" fmla="*/ 3 h 411"/>
                  <a:gd name="T4" fmla="*/ 328 w 363"/>
                  <a:gd name="T5" fmla="*/ 118 h 411"/>
                  <a:gd name="T6" fmla="*/ 232 w 363"/>
                  <a:gd name="T7" fmla="*/ 382 h 411"/>
                  <a:gd name="T8" fmla="*/ 78 w 363"/>
                  <a:gd name="T9" fmla="*/ 358 h 411"/>
                  <a:gd name="T10" fmla="*/ 0 w 363"/>
                  <a:gd name="T11" fmla="*/ 179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3" h="411">
                    <a:moveTo>
                      <a:pt x="0" y="179"/>
                    </a:moveTo>
                    <a:cubicBezTo>
                      <a:pt x="1" y="84"/>
                      <a:pt x="69" y="7"/>
                      <a:pt x="164" y="3"/>
                    </a:cubicBezTo>
                    <a:cubicBezTo>
                      <a:pt x="234" y="0"/>
                      <a:pt x="298" y="39"/>
                      <a:pt x="328" y="118"/>
                    </a:cubicBezTo>
                    <a:cubicBezTo>
                      <a:pt x="363" y="210"/>
                      <a:pt x="311" y="334"/>
                      <a:pt x="232" y="382"/>
                    </a:cubicBezTo>
                    <a:cubicBezTo>
                      <a:pt x="183" y="411"/>
                      <a:pt x="125" y="402"/>
                      <a:pt x="78" y="358"/>
                    </a:cubicBezTo>
                    <a:cubicBezTo>
                      <a:pt x="31" y="314"/>
                      <a:pt x="0" y="243"/>
                      <a:pt x="0" y="17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66481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32962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99443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65925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332406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98887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65368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731849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" name="Freeform 156"/>
              <p:cNvSpPr>
                <a:spLocks/>
              </p:cNvSpPr>
              <p:nvPr/>
            </p:nvSpPr>
            <p:spPr bwMode="auto">
              <a:xfrm>
                <a:off x="3660" y="-103"/>
                <a:ext cx="812" cy="1008"/>
              </a:xfrm>
              <a:custGeom>
                <a:avLst/>
                <a:gdLst>
                  <a:gd name="T0" fmla="*/ 342 w 344"/>
                  <a:gd name="T1" fmla="*/ 214 h 427"/>
                  <a:gd name="T2" fmla="*/ 246 w 344"/>
                  <a:gd name="T3" fmla="*/ 388 h 427"/>
                  <a:gd name="T4" fmla="*/ 75 w 344"/>
                  <a:gd name="T5" fmla="*/ 364 h 427"/>
                  <a:gd name="T6" fmla="*/ 4 w 344"/>
                  <a:gd name="T7" fmla="*/ 203 h 427"/>
                  <a:gd name="T8" fmla="*/ 145 w 344"/>
                  <a:gd name="T9" fmla="*/ 19 h 427"/>
                  <a:gd name="T10" fmla="*/ 342 w 344"/>
                  <a:gd name="T11" fmla="*/ 214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4" h="427">
                    <a:moveTo>
                      <a:pt x="342" y="214"/>
                    </a:moveTo>
                    <a:cubicBezTo>
                      <a:pt x="337" y="274"/>
                      <a:pt x="309" y="340"/>
                      <a:pt x="246" y="388"/>
                    </a:cubicBezTo>
                    <a:cubicBezTo>
                      <a:pt x="194" y="427"/>
                      <a:pt x="121" y="416"/>
                      <a:pt x="75" y="364"/>
                    </a:cubicBezTo>
                    <a:cubicBezTo>
                      <a:pt x="33" y="318"/>
                      <a:pt x="7" y="265"/>
                      <a:pt x="4" y="203"/>
                    </a:cubicBezTo>
                    <a:cubicBezTo>
                      <a:pt x="0" y="114"/>
                      <a:pt x="59" y="34"/>
                      <a:pt x="145" y="19"/>
                    </a:cubicBezTo>
                    <a:cubicBezTo>
                      <a:pt x="255" y="0"/>
                      <a:pt x="344" y="91"/>
                      <a:pt x="342" y="2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66481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32962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99443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65925" algn="l" rtl="0" fontAlgn="base">
                  <a:spcBef>
                    <a:spcPct val="0"/>
                  </a:spcBef>
                  <a:spcAft>
                    <a:spcPct val="0"/>
                  </a:spcAft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332406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98887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65368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731849" algn="l" defTabSz="932962" rtl="0" eaLnBrk="1" latinLnBrk="0" hangingPunct="1">
                  <a:defRPr sz="1600"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95" name="TextBox 4"/>
          <p:cNvSpPr txBox="1"/>
          <p:nvPr/>
        </p:nvSpPr>
        <p:spPr>
          <a:xfrm>
            <a:off x="920896" y="764101"/>
            <a:ext cx="742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  <a:cs typeface="Verdana"/>
              </a:rPr>
              <a:t>Foster adoption of data science both in academia and industry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/>
              <a:cs typeface="Verdan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24111" y="1530722"/>
            <a:ext cx="2903772" cy="498007"/>
            <a:chOff x="3231710" y="1417197"/>
            <a:chExt cx="2903772" cy="498007"/>
          </a:xfrm>
        </p:grpSpPr>
        <p:sp>
          <p:nvSpPr>
            <p:cNvPr id="14" name="TextBox 1"/>
            <p:cNvSpPr txBox="1"/>
            <p:nvPr/>
          </p:nvSpPr>
          <p:spPr>
            <a:xfrm>
              <a:off x="4522037" y="1417197"/>
              <a:ext cx="4515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Verdana"/>
                  <a:cs typeface="Verdana"/>
                </a:rPr>
                <a:t>+</a:t>
              </a:r>
              <a:endParaRPr lang="en-US" sz="2400" b="1" dirty="0">
                <a:latin typeface="Verdana"/>
                <a:cs typeface="Verdana"/>
              </a:endParaRPr>
            </a:p>
          </p:txBody>
        </p:sp>
        <p:pic>
          <p:nvPicPr>
            <p:cNvPr id="50" name="Image 4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1710" y="1599342"/>
              <a:ext cx="1134996" cy="184640"/>
            </a:xfrm>
            <a:prstGeom prst="rect">
              <a:avLst/>
            </a:prstGeom>
          </p:spPr>
        </p:pic>
        <p:pic>
          <p:nvPicPr>
            <p:cNvPr id="51" name="Image 4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7397" y="1460123"/>
              <a:ext cx="948085" cy="455081"/>
            </a:xfrm>
            <a:prstGeom prst="rect">
              <a:avLst/>
            </a:prstGeom>
          </p:spPr>
        </p:pic>
      </p:grpSp>
      <p:sp>
        <p:nvSpPr>
          <p:cNvPr id="107" name="TextBox 4"/>
          <p:cNvSpPr txBox="1"/>
          <p:nvPr/>
        </p:nvSpPr>
        <p:spPr>
          <a:xfrm>
            <a:off x="920896" y="764101"/>
            <a:ext cx="6849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  <a:cs typeface="Verdana"/>
              </a:rPr>
              <a:t>Multi-disciplinary team of 40 full-time computer and data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  <a:cs typeface="Verdana"/>
              </a:rPr>
              <a:t> scientists, and domain experts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7844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10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Data </a:t>
            </a:r>
            <a:r>
              <a:rPr lang="fr-CH" dirty="0" smtClean="0"/>
              <a:t>Science </a:t>
            </a:r>
            <a:r>
              <a:rPr lang="fr-CH" dirty="0" err="1" smtClean="0"/>
              <a:t>Maturity</a:t>
            </a:r>
            <a:r>
              <a:rPr lang="fr-CH" dirty="0" smtClean="0"/>
              <a:t> Model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82296" y="6059347"/>
            <a:ext cx="85130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Inspired by CMMI and https</a:t>
            </a:r>
            <a:r>
              <a:rPr lang="en-GB" sz="1400" dirty="0"/>
              <a:t>://blog.dominodatalab.com/introducing-the-data-science-maturity-model/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87927098"/>
              </p:ext>
            </p:extLst>
          </p:nvPr>
        </p:nvGraphicFramePr>
        <p:xfrm>
          <a:off x="1179576" y="905256"/>
          <a:ext cx="6858000" cy="5074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4697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3. Data </a:t>
            </a:r>
            <a:r>
              <a:rPr lang="fr-CH" dirty="0" smtClean="0"/>
              <a:t>Science challenges</a:t>
            </a:r>
            <a:endParaRPr lang="en-GB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628650" y="1276709"/>
            <a:ext cx="7886700" cy="49002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 smtClean="0"/>
          </a:p>
          <a:p>
            <a:endParaRPr lang="en-US" sz="2000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43029238"/>
              </p:ext>
            </p:extLst>
          </p:nvPr>
        </p:nvGraphicFramePr>
        <p:xfrm>
          <a:off x="-1578892" y="829491"/>
          <a:ext cx="11615525" cy="11697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9637450"/>
      </p:ext>
    </p:extLst>
  </p:cSld>
  <p:clrMapOvr>
    <a:masterClrMapping/>
  </p:clrMapOvr>
</p:sld>
</file>

<file path=ppt/theme/theme1.xml><?xml version="1.0" encoding="utf-8"?>
<a:theme xmlns:a="http://schemas.openxmlformats.org/drawingml/2006/main" name="2_Thème Office">
  <a:themeElements>
    <a:clrScheme name="Personnalisé 63">
      <a:dk1>
        <a:sysClr val="windowText" lastClr="000000"/>
      </a:dk1>
      <a:lt1>
        <a:sysClr val="window" lastClr="FFFFFF"/>
      </a:lt1>
      <a:dk2>
        <a:srgbClr val="282362"/>
      </a:dk2>
      <a:lt2>
        <a:srgbClr val="E7E6E6"/>
      </a:lt2>
      <a:accent1>
        <a:srgbClr val="8EC63F"/>
      </a:accent1>
      <a:accent2>
        <a:srgbClr val="5461A6"/>
      </a:accent2>
      <a:accent3>
        <a:srgbClr val="B6DA82"/>
      </a:accent3>
      <a:accent4>
        <a:srgbClr val="7A85BC"/>
      </a:accent4>
      <a:accent5>
        <a:srgbClr val="76A531"/>
      </a:accent5>
      <a:accent6>
        <a:srgbClr val="5563A9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14332</TotalTime>
  <Words>2016</Words>
  <Application>Microsoft Office PowerPoint</Application>
  <PresentationFormat>On-screen Show (4:3)</PresentationFormat>
  <Paragraphs>378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ＭＳ Ｐゴシック</vt:lpstr>
      <vt:lpstr>AlphaHeadlinePro-Bold</vt:lpstr>
      <vt:lpstr>Arial</vt:lpstr>
      <vt:lpstr>Calibri</vt:lpstr>
      <vt:lpstr>Helvetica Light</vt:lpstr>
      <vt:lpstr>Helvetica Neue</vt:lpstr>
      <vt:lpstr>Helvetica Neue Light</vt:lpstr>
      <vt:lpstr>Verdana</vt:lpstr>
      <vt:lpstr>2_Thème Office</vt:lpstr>
      <vt:lpstr>Swiss Data Science Center</vt:lpstr>
      <vt:lpstr>Agenda</vt:lpstr>
      <vt:lpstr>IT Terminology</vt:lpstr>
      <vt:lpstr>1. Swiss Data Science Center (SDSC) A joint national center between EPFL and ETH Zürich</vt:lpstr>
      <vt:lpstr>Where does SDSC fit?</vt:lpstr>
      <vt:lpstr>2. A Fragmented Ecosystem</vt:lpstr>
      <vt:lpstr>The actors of data science </vt:lpstr>
      <vt:lpstr>Data Science Maturity Model</vt:lpstr>
      <vt:lpstr>3. Data Science challenges</vt:lpstr>
      <vt:lpstr>FAIR Principles</vt:lpstr>
      <vt:lpstr>Reproducible, Replicable, Robust </vt:lpstr>
      <vt:lpstr>Privacy Assessment</vt:lpstr>
      <vt:lpstr>Privacy Protection</vt:lpstr>
      <vt:lpstr>Differential privacy</vt:lpstr>
      <vt:lpstr>4. RENGA</vt:lpstr>
      <vt:lpstr>Open (Data) Science</vt:lpstr>
      <vt:lpstr>3 Pillars of RENGA</vt:lpstr>
      <vt:lpstr>RENGA Software Stack</vt:lpstr>
      <vt:lpstr>The Software Stack</vt:lpstr>
      <vt:lpstr>Automated Knowledge Graph</vt:lpstr>
      <vt:lpstr>5. Best practices</vt:lpstr>
      <vt:lpstr>Some tools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 util</dc:creator>
  <cp:lastModifiedBy>Windows User</cp:lastModifiedBy>
  <cp:revision>611</cp:revision>
  <dcterms:created xsi:type="dcterms:W3CDTF">2016-11-02T19:50:15Z</dcterms:created>
  <dcterms:modified xsi:type="dcterms:W3CDTF">2018-04-30T09:44:23Z</dcterms:modified>
</cp:coreProperties>
</file>